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Google Sans"/>
      <p:regular r:id="rId31"/>
      <p:bold r:id="rId32"/>
      <p:italic r:id="rId33"/>
      <p:boldItalic r:id="rId34"/>
    </p:embeddedFont>
    <p:embeddedFont>
      <p:font typeface="Short Stack"/>
      <p:regular r:id="rId35"/>
    </p:embeddedFont>
    <p:embeddedFont>
      <p:font typeface="Robo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78">
          <p15:clr>
            <a:srgbClr val="A4A3A4"/>
          </p15:clr>
        </p15:guide>
        <p15:guide id="3" pos="216">
          <p15:clr>
            <a:srgbClr val="9AA0A6"/>
          </p15:clr>
        </p15:guide>
        <p15:guide id="4" pos="576">
          <p15:clr>
            <a:srgbClr val="9AA0A6"/>
          </p15:clr>
        </p15:guide>
        <p15:guide id="5" pos="673">
          <p15:clr>
            <a:srgbClr val="9AA0A6"/>
          </p15:clr>
        </p15:guide>
        <p15:guide id="6" pos="1035">
          <p15:clr>
            <a:srgbClr val="9AA0A6"/>
          </p15:clr>
        </p15:guide>
        <p15:guide id="7" pos="1130">
          <p15:clr>
            <a:srgbClr val="9AA0A6"/>
          </p15:clr>
        </p15:guide>
        <p15:guide id="8" pos="1482">
          <p15:clr>
            <a:srgbClr val="9AA0A6"/>
          </p15:clr>
        </p15:guide>
        <p15:guide id="9" pos="1569">
          <p15:clr>
            <a:srgbClr val="9AA0A6"/>
          </p15:clr>
        </p15:guide>
        <p15:guide id="10" pos="1929">
          <p15:clr>
            <a:srgbClr val="9AA0A6"/>
          </p15:clr>
        </p15:guide>
        <p15:guide id="11" pos="2031">
          <p15:clr>
            <a:srgbClr val="9AA0A6"/>
          </p15:clr>
        </p15:guide>
        <p15:guide id="12" pos="2388">
          <p15:clr>
            <a:srgbClr val="9AA0A6"/>
          </p15:clr>
        </p15:guide>
        <p15:guide id="13" pos="2478">
          <p15:clr>
            <a:srgbClr val="9AA0A6"/>
          </p15:clr>
        </p15:guide>
        <p15:guide id="14" pos="5169">
          <p15:clr>
            <a:srgbClr val="9AA0A6"/>
          </p15:clr>
        </p15:guide>
        <p15:guide id="15" pos="5087">
          <p15:clr>
            <a:srgbClr val="9AA0A6"/>
          </p15:clr>
        </p15:guide>
        <p15:guide id="16" pos="4725">
          <p15:clr>
            <a:srgbClr val="9AA0A6"/>
          </p15:clr>
        </p15:guide>
        <p15:guide id="17" pos="5522">
          <p15:clr>
            <a:srgbClr val="9AA0A6"/>
          </p15:clr>
        </p15:guide>
        <p15:guide id="18" pos="4630">
          <p15:clr>
            <a:srgbClr val="9AA0A6"/>
          </p15:clr>
        </p15:guide>
        <p15:guide id="19" pos="4278">
          <p15:clr>
            <a:srgbClr val="9AA0A6"/>
          </p15:clr>
        </p15:guide>
        <p15:guide id="20" pos="4191">
          <p15:clr>
            <a:srgbClr val="9AA0A6"/>
          </p15:clr>
        </p15:guide>
        <p15:guide id="21" pos="3824">
          <p15:clr>
            <a:srgbClr val="9AA0A6"/>
          </p15:clr>
        </p15:guide>
        <p15:guide id="22" pos="3737">
          <p15:clr>
            <a:srgbClr val="9AA0A6"/>
          </p15:clr>
        </p15:guide>
        <p15:guide id="23" pos="2927">
          <p15:clr>
            <a:srgbClr val="9AA0A6"/>
          </p15:clr>
        </p15:guide>
        <p15:guide id="24" pos="2833">
          <p15:clr>
            <a:srgbClr val="9AA0A6"/>
          </p15:clr>
        </p15:guide>
        <p15:guide id="25" pos="3282">
          <p15:clr>
            <a:srgbClr val="9AA0A6"/>
          </p15:clr>
        </p15:guide>
        <p15:guide id="26" pos="3378">
          <p15:clr>
            <a:srgbClr val="9AA0A6"/>
          </p15:clr>
        </p15:guide>
        <p15:guide id="27" orient="horz" pos="1080">
          <p15:clr>
            <a:srgbClr val="9AA0A6"/>
          </p15:clr>
        </p15:guide>
        <p15:guide id="28" orient="horz" pos="307">
          <p15:clr>
            <a:srgbClr val="9AA0A6"/>
          </p15:clr>
        </p15:guide>
        <p15:guide id="29" orient="horz" pos="489">
          <p15:clr>
            <a:srgbClr val="9AA0A6"/>
          </p15:clr>
        </p15:guide>
        <p15:guide id="30" orient="horz" pos="588">
          <p15:clr>
            <a:srgbClr val="9AA0A6"/>
          </p15:clr>
        </p15:guide>
        <p15:guide id="31" orient="horz" pos="849">
          <p15:clr>
            <a:srgbClr val="9AA0A6"/>
          </p15:clr>
        </p15:guide>
        <p15:guide id="32" orient="horz" pos="948">
          <p15:clr>
            <a:srgbClr val="9AA0A6"/>
          </p15:clr>
        </p15:guide>
        <p15:guide id="33" orient="horz" pos="2022">
          <p15:clr>
            <a:srgbClr val="9AA0A6"/>
          </p15:clr>
        </p15:guide>
        <p15:guide id="34" orient="horz" pos="1929">
          <p15:clr>
            <a:srgbClr val="9AA0A6"/>
          </p15:clr>
        </p15:guide>
        <p15:guide id="35" orient="horz" pos="1576">
          <p15:clr>
            <a:srgbClr val="9AA0A6"/>
          </p15:clr>
        </p15:guide>
        <p15:guide id="36" orient="horz" pos="1311">
          <p15:clr>
            <a:srgbClr val="9AA0A6"/>
          </p15:clr>
        </p15:guide>
        <p15:guide id="37" orient="horz" pos="1224">
          <p15:clr>
            <a:srgbClr val="9AA0A6"/>
          </p15:clr>
        </p15:guide>
        <p15:guide id="38" orient="horz" pos="162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ames Wang"/>
  <p:cmAuthor clrIdx="1" id="1" initials="" lastIdx="1" name="Phil Wagn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78"/>
        <p:guide pos="216"/>
        <p:guide pos="576"/>
        <p:guide pos="673"/>
        <p:guide pos="1035"/>
        <p:guide pos="1130"/>
        <p:guide pos="1482"/>
        <p:guide pos="1569"/>
        <p:guide pos="1929"/>
        <p:guide pos="2031"/>
        <p:guide pos="2388"/>
        <p:guide pos="2478"/>
        <p:guide pos="5169"/>
        <p:guide pos="5087"/>
        <p:guide pos="4725"/>
        <p:guide pos="5522"/>
        <p:guide pos="4630"/>
        <p:guide pos="4278"/>
        <p:guide pos="4191"/>
        <p:guide pos="3824"/>
        <p:guide pos="3737"/>
        <p:guide pos="2927"/>
        <p:guide pos="2833"/>
        <p:guide pos="3282"/>
        <p:guide pos="3378"/>
        <p:guide pos="1080" orient="horz"/>
        <p:guide pos="307" orient="horz"/>
        <p:guide pos="489" orient="horz"/>
        <p:guide pos="588" orient="horz"/>
        <p:guide pos="849" orient="horz"/>
        <p:guide pos="948" orient="horz"/>
        <p:guide pos="2022" orient="horz"/>
        <p:guide pos="1929" orient="horz"/>
        <p:guide pos="1576" orient="horz"/>
        <p:guide pos="1311" orient="horz"/>
        <p:guide pos="1224" orient="horz"/>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GoogleSans-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GoogleSans-italic.fntdata"/><Relationship Id="rId10" Type="http://schemas.openxmlformats.org/officeDocument/2006/relationships/slide" Target="slides/slide3.xml"/><Relationship Id="rId32" Type="http://schemas.openxmlformats.org/officeDocument/2006/relationships/font" Target="fonts/GoogleSans-bold.fntdata"/><Relationship Id="rId13" Type="http://schemas.openxmlformats.org/officeDocument/2006/relationships/slide" Target="slides/slide6.xml"/><Relationship Id="rId35" Type="http://schemas.openxmlformats.org/officeDocument/2006/relationships/font" Target="fonts/ShortStack-regular.fntdata"/><Relationship Id="rId12" Type="http://schemas.openxmlformats.org/officeDocument/2006/relationships/slide" Target="slides/slide5.xml"/><Relationship Id="rId34" Type="http://schemas.openxmlformats.org/officeDocument/2006/relationships/font" Target="fonts/GoogleSans-boldItalic.fntdata"/><Relationship Id="rId15" Type="http://schemas.openxmlformats.org/officeDocument/2006/relationships/slide" Target="slides/slide8.xml"/><Relationship Id="rId37" Type="http://schemas.openxmlformats.org/officeDocument/2006/relationships/font" Target="fonts/RobotoLight-bold.fntdata"/><Relationship Id="rId14" Type="http://schemas.openxmlformats.org/officeDocument/2006/relationships/slide" Target="slides/slide7.xml"/><Relationship Id="rId36" Type="http://schemas.openxmlformats.org/officeDocument/2006/relationships/font" Target="fonts/RobotoLight-regular.fntdata"/><Relationship Id="rId17" Type="http://schemas.openxmlformats.org/officeDocument/2006/relationships/slide" Target="slides/slide10.xml"/><Relationship Id="rId39" Type="http://schemas.openxmlformats.org/officeDocument/2006/relationships/font" Target="fonts/RobotoLight-boldItalic.fntdata"/><Relationship Id="rId16" Type="http://schemas.openxmlformats.org/officeDocument/2006/relationships/slide" Target="slides/slide9.xml"/><Relationship Id="rId38" Type="http://schemas.openxmlformats.org/officeDocument/2006/relationships/font" Target="fonts/RobotoLight-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11T22:14:39.262">
    <p:pos x="6000" y="0"/>
    <p:text>What restrictions are we going to have on the distribution of the lessons? For example, are we going to prohibit users from sharing the lessons?</p:text>
  </p:cm>
  <p:cm authorId="1" idx="1" dt="2019-07-11T22:14:39.262">
    <p:pos x="6000" y="0"/>
    <p:text>Students will not be able to access the slides and facilitators will have access only while they are part of the program.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round.tensorflow.org/#activation=tanh&amp;batchSize=10&amp;dataset=circle&amp;regDataset=reg-plane&amp;learningRate=0.03&amp;regularizationRate=0.01&amp;noise=0&amp;networkShape=4,2&amp;seed=0.62482&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9OHn5ZF4Uo"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cominghuman.ai/building-an-image-classifier-using-deep-learning-in-python-totally-from-a-beginners-perspective-be8dbaf22dd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till.pub/2018/building-block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411c120f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411c120f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have read anything about machine learning you may have come across the term "Neural Network". They are a popular choice for machine learning models because of their ability to handle complex data and make accurate predictions where simpler models might fall short.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8b4b18b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8b4b18b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TF Playground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 learning is typically implemented using programming languages like Python and R though speciality libraries like scikit, Theano, and TensorFlow exist to make it even easier.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those who do not yet write code, there are APIs offered to make machine learning an option.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session, we are going to use TensorFlow Playground a tool for exploring and learning about machine learning without the need to write code.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c3f9a969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c3f9a969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your goal with machine learning may be more interesting like which of these x-rays contain evidence of cancer, we'll start simple. </a:t>
            </a:r>
            <a:r>
              <a:rPr lang="en">
                <a:solidFill>
                  <a:schemeClr val="dk1"/>
                </a:solidFill>
              </a:rPr>
              <a:t>Your goal is to separate the blue and the orange dots.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Question: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Could you do this with only a line?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would you need in order to successfully separate the lines?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circle which can be made by combining a bunch of lines and functions (it may be helpful to draw this on the whiteboard if you have one available)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Neural networks can be built to solve complex </a:t>
            </a:r>
            <a:r>
              <a:rPr lang="en">
                <a:solidFill>
                  <a:schemeClr val="dk1"/>
                </a:solidFill>
              </a:rPr>
              <a:t>nonlinear</a:t>
            </a:r>
            <a:r>
              <a:rPr lang="en">
                <a:solidFill>
                  <a:schemeClr val="dk1"/>
                </a:solidFill>
              </a:rPr>
              <a:t>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 you can see the output on the 2-D graph, the effectiveness of the model is measured with loss. Loss is the difference between your model's prediction and the data. In general, the lower the loss, the better your model.</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5a986b8d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5a986b8d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your left you'll see your features. Features are the information drawn from your data examples which distinguish one example from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TF Playground these are simply mathematical functions like a vertical, horizontal line, and their combinations.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Real world examples might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Dog vs Cat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Size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Color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Length of tail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Classifying Numbers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Number of curves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Number of lines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Video Recommendation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Video Topic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Number of Views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Creator of Video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Video user watched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Predicting the Price of a House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Location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Number of bedrooms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Size of property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Predicting which Ad to Display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User's query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Type of device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Time of day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b4b18b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b4b18b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Hidden Layers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where the complex patterns in the data are discovered.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Permutations of the featured data is tested on how well it separates the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outcome is graded, this is known as loss. This is used as feedback to improve the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some rules of thumb for crafting neural networks but it's not likely I could tell you before what the right answer is, a high-quality neural network takes experimentation and iteration.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Open </a:t>
            </a:r>
            <a:r>
              <a:rPr lang="en" u="sng">
                <a:solidFill>
                  <a:schemeClr val="hlink"/>
                </a:solidFill>
                <a:hlinkClick r:id="rId2"/>
              </a:rPr>
              <a:t>TF Playground</a:t>
            </a:r>
            <a:r>
              <a:rPr lang="en">
                <a:solidFill>
                  <a:schemeClr val="dk1"/>
                </a:solidFill>
              </a:rPr>
              <a:t> and demonstrate playing around with the tool.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b2af24b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b2af24b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learners go to this URL.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5a986b8d6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5a986b8d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the tasks in the first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 learners 10 minutes to explore the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1 question: Will this model learn any nonlinearities?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Activation is set to Linear, so this model cannot learn any nonlinearities. The loss is very high.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2 question: </a:t>
            </a:r>
            <a:r>
              <a:rPr lang="en">
                <a:solidFill>
                  <a:schemeClr val="dk1"/>
                </a:solidFill>
              </a:rPr>
              <a:t>Can you create a model that can learn nonlinearities?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nonlinear Activation function can learn nonlinear models. However, a single hidden layer with 2 neurons will take a while to learn the model. These exercises are nondeterministic (meaning the data is randomized), so some runs will not learn an effective model, while other runs will do a pretty good job.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3 question: </a:t>
            </a:r>
            <a:r>
              <a:rPr lang="en">
                <a:solidFill>
                  <a:schemeClr val="dk1"/>
                </a:solidFill>
              </a:rPr>
              <a:t>What is the smallest number of nodes and layers you can use that gives test loss of 0.177 or lower?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Playground's nondeterministic nature shines through on this exercise. Some runs produce very low test loss with 3 Hidden Layers, arranged as follows: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First layer had 3 neurons.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Second layer had 3 neurons.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Third layer had 2 neurons.</a:t>
            </a:r>
            <a:endParaRPr>
              <a:solidFill>
                <a:schemeClr val="dk1"/>
              </a:solidFill>
            </a:endParaRPr>
          </a:p>
          <a:p>
            <a:pPr indent="0" lvl="0" marL="457200" rtl="0" algn="l">
              <a:spcBef>
                <a:spcPts val="0"/>
              </a:spcBef>
              <a:spcAft>
                <a:spcPts val="0"/>
              </a:spcAft>
              <a:buNone/>
            </a:pPr>
            <a:r>
              <a:rPr lang="en">
                <a:solidFill>
                  <a:schemeClr val="dk1"/>
                </a:solidFill>
              </a:rPr>
              <a:t>However, other runs with the same configuration yielded very high loss.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Potential key discussion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worked well in this exercise?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 you have a strategy you would like to try in the next exercise?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5a986b8d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5a986b8d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Scroll down the same page and complete the next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 learners 10 minutes to explore the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1 question: What do the results say about the role of initialization in non-convex optimization?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learned model had different shapes on each run. The converged test loss varied almost 2X from lowest to highest.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2 question: Does adding a layer and a couple of extra nodes add any additional stability to the results?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Adding the layer and extra nodes produced more repeatable results. On each run, the resulting model looked roughly the same. Furthermore, the converged test loss showed less variance between runs.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Potential key discussion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worked well in this exercise?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one tradeoff between traditional rule based programming and machine learning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With traditional methods you are most likely going to get the results you expect because there is a simpler, logical, and typically deterministic outcome. Consistent and expected results cannot be guaranteed with ML.</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b4b18b5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b4b18b5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Scroll down the same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 learners 10 minutes to explore the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1 question: What is the best test loss you can get? How smooth is the model output surface?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 2 question: Do you get a better model with additional cross product features or other transformations like sin(X1) and sin(X2).? Is the model output surface any smoother?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Potential key discussion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worked well in this exercise?</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9f96c3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9f96c3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experiment we are going to use Teachable Machine, another online tool for machine learning. Teachable Machine is powered by Mobilenet, a neural network optimized for size so it can run on your mobile phone.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[Demonstrate how it works on the projector then let learners play with it for about 10 minutes]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[Have learners look up from their machines so you can describe the 2nd task]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your knowledge of how machine learning works and its limitations. Can y ou come up with a way to confuse the machine?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 learners about 10 more minutes to explore, if they are struggling to find an example suggest: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Train it then change something when testing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hat/glasses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t>
            </a:r>
            <a:r>
              <a:rPr lang="en">
                <a:solidFill>
                  <a:schemeClr val="dk1"/>
                </a:solidFill>
              </a:rPr>
              <a:t>ackground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train it with 1, 3 fingers and then test with your fist, two hands</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Discussion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did you try that worked or didn't 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Can you think of an application where this could be problematic?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would you try to address that issue?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8b4b18b5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8b4b18b5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time allows, ask students to summarize each of these topics or ask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5a986b8d6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5a986b8d6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Questions after the video: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your definition of a neural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can a Neural Network do?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questions do you have?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was interesting or surprising?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Video Source: Google, </a:t>
            </a:r>
            <a:r>
              <a:rPr lang="en" u="sng">
                <a:solidFill>
                  <a:srgbClr val="1C3678"/>
                </a:solidFill>
                <a:hlinkClick r:id="rId2"/>
              </a:rPr>
              <a:t>How machines learn</a:t>
            </a:r>
            <a:r>
              <a:rPr lang="en">
                <a:solidFill>
                  <a:schemeClr val="dk1"/>
                </a:solidFill>
              </a:rPr>
              <a:t> (9:00)</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b4b9a2c7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b4b9a2c7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a neural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short it’s a mathematical function that maps a given input to a desired output.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Introductory module, you learned about a couple types of machine learning models such as classification, regression, etc. Simple models work fine work simple data but as soon as you want to interpret complex data like an image, audio, or even numerical data with lots of variables e.g. for housing prices =  location + number of bedrooms + size + etc you need something capable of dealing with that complexity.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simpler models are connected into layers and this is where the depth of "deep" learning comes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reality a neural network is a big complex mathematical function which looks nothing like what you see here but the diagram may help you see what's going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Like any other machine learning system, a model is trained with data fed into the model and it attempts to make a prediction. At first the prediction will be essentially garbage but that feedback is used to improve the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the prediction quality is sufficient, the model is tested with new data and it makes a prediction based on what it learned from the training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this diagram doesn't show is how each neuron is able to learn and improve based on feedback. Let's look more deeply at how a neuron is able to make a decision.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adapted from </a:t>
            </a:r>
            <a:r>
              <a:rPr lang="en" u="sng">
                <a:solidFill>
                  <a:srgbClr val="1973E8"/>
                </a:solidFill>
                <a:hlinkClick r:id="rId2"/>
              </a:rPr>
              <a:t>becominghuman.ai</a:t>
            </a:r>
            <a:r>
              <a:rPr lang="en">
                <a:solidFill>
                  <a:schemeClr val="dk1"/>
                </a:solidFill>
              </a:rPr>
              <a:t> by Venkatesh Tata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b4b9a2c7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b4b9a2c7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
                <a:solidFill>
                  <a:schemeClr val="dk1"/>
                </a:solidFill>
              </a:rPr>
              <a:t>Apply an activation function to a neuron. This is the mathematical way of setting the threshold or condition for activating a neuron</a:t>
            </a:r>
            <a:endParaRPr>
              <a:solidFill>
                <a:schemeClr val="dk1"/>
              </a:solidFill>
            </a:endParaRPr>
          </a:p>
          <a:p>
            <a:pPr indent="-304800" lvl="1" marL="914400" rtl="0" algn="l">
              <a:lnSpc>
                <a:spcPct val="115000"/>
              </a:lnSpc>
              <a:spcBef>
                <a:spcPts val="0"/>
              </a:spcBef>
              <a:spcAft>
                <a:spcPts val="0"/>
              </a:spcAft>
              <a:buClr>
                <a:schemeClr val="dk1"/>
              </a:buClr>
              <a:buSzPts val="1200"/>
              <a:buFont typeface="Roboto Light"/>
              <a:buChar char="○"/>
            </a:pPr>
            <a:r>
              <a:rPr lang="en">
                <a:solidFill>
                  <a:schemeClr val="dk1"/>
                </a:solidFill>
              </a:rPr>
              <a:t>This is similar to </a:t>
            </a:r>
            <a:r>
              <a:rPr lang="en">
                <a:solidFill>
                  <a:schemeClr val="dk1"/>
                </a:solidFill>
                <a:latin typeface="Consolas"/>
                <a:ea typeface="Consolas"/>
                <a:cs typeface="Consolas"/>
                <a:sym typeface="Consolas"/>
              </a:rPr>
              <a:t>if...then</a:t>
            </a:r>
            <a:r>
              <a:rPr lang="en">
                <a:solidFill>
                  <a:schemeClr val="dk1"/>
                </a:solidFill>
              </a:rPr>
              <a:t> statements in programming e.g., If time &gt; 11am eat lunch.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The neuron checks to see if the input value meets the activation function's requirements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If it does not, then do nothing and pass no value onto any connected neurons in the network</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If it does, do something to the data and pass the result as an input to next neuron.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This operation is carried out across all of the nodes in the network allowing very complex patterns to be learned and predictions to be made</a:t>
            </a:r>
            <a:endParaRPr>
              <a:solidFill>
                <a:schemeClr val="dk1"/>
              </a:solidFill>
            </a:endParaRPr>
          </a:p>
          <a:p>
            <a:pPr indent="0" lvl="0" marL="0" rtl="0" algn="l">
              <a:lnSpc>
                <a:spcPct val="115000"/>
              </a:lnSpc>
              <a:spcBef>
                <a:spcPts val="1000"/>
              </a:spcBef>
              <a:spcAft>
                <a:spcPts val="300"/>
              </a:spcAft>
              <a:buNone/>
            </a:pPr>
            <a:r>
              <a:rPr lang="en">
                <a:solidFill>
                  <a:schemeClr val="dk1"/>
                </a:solidFill>
              </a:rPr>
              <a:t>Let's look at a couple of examples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4b9a2c7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4b9a2c7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Char char="●"/>
            </a:pPr>
            <a:r>
              <a:rPr lang="en">
                <a:solidFill>
                  <a:schemeClr val="dk1"/>
                </a:solidFill>
              </a:rPr>
              <a:t>The number 5 is the input to this neuron.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neuron's activation function has learned to check if a number is &lt; 10.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input passes the test and so the neuron is activated.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one of the simplest forms of a neural network. It's effectively the same as linear regression or fitting a line to data.</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b4b9a2c7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b4b9a2c7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
                <a:solidFill>
                  <a:schemeClr val="dk1"/>
                </a:solidFill>
              </a:rPr>
              <a:t>The input to this neuron is an image of the number 7</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
                <a:solidFill>
                  <a:schemeClr val="dk1"/>
                </a:solidFill>
              </a:rPr>
              <a:t>The neuron's activation function has learned to check if an image like this has a curve</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
                <a:solidFill>
                  <a:schemeClr val="dk1"/>
                </a:solidFill>
              </a:rPr>
              <a:t>This input does not so it fails to pass the test and so the neuron is not activated.</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b4b9a2c7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b4b9a2c7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
                <a:solidFill>
                  <a:schemeClr val="dk1"/>
                </a:solidFill>
              </a:rPr>
              <a:t>However, t</a:t>
            </a:r>
            <a:r>
              <a:rPr lang="en">
                <a:solidFill>
                  <a:schemeClr val="dk1"/>
                </a:solidFill>
              </a:rPr>
              <a:t>he input to this neuron is an image of the number 6</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
                <a:solidFill>
                  <a:schemeClr val="dk1"/>
                </a:solidFill>
              </a:rPr>
              <a:t>This input does have a curve so it passes the test, the neuron is not activated, and the information is passed to the next neuron.</a:t>
            </a:r>
            <a:endParaRPr>
              <a:solidFill>
                <a:schemeClr val="dk1"/>
              </a:solidFill>
            </a:endParaRPr>
          </a:p>
          <a:p>
            <a:pPr indent="0" lvl="0" marL="0" rtl="0" algn="l">
              <a:lnSpc>
                <a:spcPct val="115000"/>
              </a:lnSpc>
              <a:spcBef>
                <a:spcPts val="1000"/>
              </a:spcBef>
              <a:spcAft>
                <a:spcPts val="0"/>
              </a:spcAft>
              <a:buNone/>
            </a:pPr>
            <a:r>
              <a:rPr lang="en">
                <a:solidFill>
                  <a:schemeClr val="dk1"/>
                </a:solidFill>
              </a:rPr>
              <a:t>Simple functions like these can combine to make more complex decisions. For example, the ability of this neuron to determine whether or not the input has a curve is due to other neurons checking to see for example if a pixel is black or not.</a:t>
            </a:r>
            <a:endParaRPr>
              <a:solidFill>
                <a:schemeClr val="dk1"/>
              </a:solidFill>
            </a:endParaRPr>
          </a:p>
          <a:p>
            <a:pPr indent="0" lvl="0" marL="0" rtl="0" algn="l">
              <a:lnSpc>
                <a:spcPct val="115000"/>
              </a:lnSpc>
              <a:spcBef>
                <a:spcPts val="1000"/>
              </a:spcBef>
              <a:spcAft>
                <a:spcPts val="300"/>
              </a:spcAft>
              <a:buNone/>
            </a:pPr>
            <a:r>
              <a:rPr lang="en">
                <a:solidFill>
                  <a:schemeClr val="dk1"/>
                </a:solidFill>
              </a:rPr>
              <a:t>[Pause and ask for questions or anything that needs clarification]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5a986b8d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5a986b8d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Researchers describe the field of machine learning less like engineering and more like scientific exploration. For example, for a long time the sigmoid activation function was used until the ReLU function was discovered to be more efficient and effective for many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not necessary to know all of the mathematics behind machine learning in order to use it but it's shown here to reinforce the concept that machine learning is at its core a complex mathematical function that is trained to do well on a particular goal.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b4b9a2c7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b4b9a2c7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neural network can be comprised of many </a:t>
            </a:r>
            <a:r>
              <a:rPr lang="en"/>
              <a:t>hidden layers. These are intermediate steps to get from the prediction to the output. For example a neural network may have layers to detect certain colors, and shapes and other layers to differentiate between certain types of animals and breeds.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important to clarify, the neural network does not know what a dog or cat is, it's just learning to do what we want it to do based on feedback and the patterns it detects.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does a neural network learn from feedback? Neural networks were loosely modeled after the biological brain. The connections between neurons can be strengthened and weakened using weights and biases. For example, when a dog receives a treat and a pat on the head for retrieving a ball, it is more likely to do that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Weights and biases allow a neural network to learn what pathways "work" for a certain task and bias the network to use those pathways again. This makes the network more effective and efficient at making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All of these complex calculations are accomplished far more quickly and often than a human could ever hope to do. It requires a lot of computing power to achieve high quality results which is why Neural Networks were once thought infeasible but now data centers (also known as computing clouds) with greater computer processing power make neural networks a reality.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Image adapted from </a:t>
            </a:r>
            <a:r>
              <a:rPr lang="en" u="sng">
                <a:solidFill>
                  <a:schemeClr val="hlink"/>
                </a:solidFill>
                <a:hlinkClick r:id="rId2"/>
              </a:rPr>
              <a:t>Distill Pub - Building Blocks of Interpretability</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p:cSld name="BLANK_1_1">
    <p:spTree>
      <p:nvGrpSpPr>
        <p:cNvPr id="52" name="Shape 52"/>
        <p:cNvGrpSpPr/>
        <p:nvPr/>
      </p:nvGrpSpPr>
      <p:grpSpPr>
        <a:xfrm>
          <a:off x="0" y="0"/>
          <a:ext cx="0" cy="0"/>
          <a:chOff x="0" y="0"/>
          <a:chExt cx="0" cy="0"/>
        </a:xfrm>
      </p:grpSpPr>
      <p:sp>
        <p:nvSpPr>
          <p:cNvPr id="53" name="Google Shape;53;p11"/>
          <p:cNvSpPr/>
          <p:nvPr/>
        </p:nvSpPr>
        <p:spPr>
          <a:xfrm>
            <a:off x="3404425" y="0"/>
            <a:ext cx="57396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type="title"/>
          </p:nvPr>
        </p:nvSpPr>
        <p:spPr>
          <a:xfrm>
            <a:off x="417676" y="341875"/>
            <a:ext cx="2304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 name="Google Shape;55;p11"/>
          <p:cNvSpPr txBox="1"/>
          <p:nvPr>
            <p:ph idx="1" type="subTitle"/>
          </p:nvPr>
        </p:nvSpPr>
        <p:spPr>
          <a:xfrm>
            <a:off x="615601" y="835794"/>
            <a:ext cx="2304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6" name="Google Shape;56;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7" name="Shape 57"/>
        <p:cNvGrpSpPr/>
        <p:nvPr/>
      </p:nvGrpSpPr>
      <p:grpSpPr>
        <a:xfrm>
          <a:off x="0" y="0"/>
          <a:ext cx="0" cy="0"/>
          <a:chOff x="0" y="0"/>
          <a:chExt cx="0" cy="0"/>
        </a:xfrm>
      </p:grpSpPr>
      <p:pic>
        <p:nvPicPr>
          <p:cNvPr id="58" name="Google Shape;58;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9" name="Google Shape;59;p12"/>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69" name="Google Shape;69;p16"/>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70" name="Google Shape;70;p16"/>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74" name="Google Shape;74;p17"/>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 name="Google Shape;75;p17"/>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76" name="Google Shape;76;p1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79" name="Google Shape;79;p18"/>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 name="Google Shape;80;p18"/>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81" name="Google Shape;81;p18"/>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82"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84" name="Google Shape;84;p19"/>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 name="Google Shape;85;p19"/>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86" name="Google Shape;86;p19"/>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87" name="Shape 87"/>
        <p:cNvGrpSpPr/>
        <p:nvPr/>
      </p:nvGrpSpPr>
      <p:grpSpPr>
        <a:xfrm>
          <a:off x="0" y="0"/>
          <a:ext cx="0" cy="0"/>
          <a:chOff x="0" y="0"/>
          <a:chExt cx="0" cy="0"/>
        </a:xfrm>
      </p:grpSpPr>
      <p:pic>
        <p:nvPicPr>
          <p:cNvPr id="88" name="Google Shape;88;p20"/>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89" name="Google Shape;89;p20"/>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 name="Google Shape;90;p20"/>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91" name="Google Shape;91;p20"/>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92" name="Shape 92"/>
        <p:cNvGrpSpPr/>
        <p:nvPr/>
      </p:nvGrpSpPr>
      <p:grpSpPr>
        <a:xfrm>
          <a:off x="0" y="0"/>
          <a:ext cx="0" cy="0"/>
          <a:chOff x="0" y="0"/>
          <a:chExt cx="0" cy="0"/>
        </a:xfrm>
      </p:grpSpPr>
      <p:pic>
        <p:nvPicPr>
          <p:cNvPr id="93" name="Google Shape;93;p21"/>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94" name="Google Shape;94;p21"/>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 name="Google Shape;95;p21"/>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96" name="Google Shape;96;p21"/>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 name="Google Shape;99;p22"/>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00" name="Google Shape;100;p2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101" name="Shape 101"/>
        <p:cNvGrpSpPr/>
        <p:nvPr/>
      </p:nvGrpSpPr>
      <p:grpSpPr>
        <a:xfrm>
          <a:off x="0" y="0"/>
          <a:ext cx="0" cy="0"/>
          <a:chOff x="0" y="0"/>
          <a:chExt cx="0" cy="0"/>
        </a:xfrm>
      </p:grpSpPr>
      <p:sp>
        <p:nvSpPr>
          <p:cNvPr id="102" name="Google Shape;102;p23"/>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3"/>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 name="Google Shape;104;p23"/>
          <p:cNvSpPr txBox="1"/>
          <p:nvPr>
            <p:ph idx="1" type="subTitle"/>
          </p:nvPr>
        </p:nvSpPr>
        <p:spPr>
          <a:xfrm>
            <a:off x="417672"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05" name="Google Shape;105;p23"/>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106" name="Shape 106"/>
        <p:cNvGrpSpPr/>
        <p:nvPr/>
      </p:nvGrpSpPr>
      <p:grpSpPr>
        <a:xfrm>
          <a:off x="0" y="0"/>
          <a:ext cx="0" cy="0"/>
          <a:chOff x="0" y="0"/>
          <a:chExt cx="0" cy="0"/>
        </a:xfrm>
      </p:grpSpPr>
      <p:sp>
        <p:nvSpPr>
          <p:cNvPr id="107" name="Google Shape;107;p24"/>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4"/>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10" name="Google Shape;110;p2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113" name="Google Shape;113;p2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116" name="Shape 116"/>
        <p:cNvGrpSpPr/>
        <p:nvPr/>
      </p:nvGrpSpPr>
      <p:grpSpPr>
        <a:xfrm>
          <a:off x="0" y="0"/>
          <a:ext cx="0" cy="0"/>
          <a:chOff x="0" y="0"/>
          <a:chExt cx="0" cy="0"/>
        </a:xfrm>
      </p:grpSpPr>
      <p:pic>
        <p:nvPicPr>
          <p:cNvPr id="117" name="Google Shape;117;p27"/>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4"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55334"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84813"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66" name="Google Shape;66;p15"/>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developers.google.com/machine-learning/crash-course/introduction-to-neural-networks/playground-exercises" TargetMode="External"/><Relationship Id="rId4" Type="http://schemas.openxmlformats.org/officeDocument/2006/relationships/hyperlink" Target="https://developers.google.com/machine-learning/crash-course/introduction-to-neural-networks/playground-exercises" TargetMode="External"/><Relationship Id="rId5" Type="http://schemas.openxmlformats.org/officeDocument/2006/relationships/hyperlink" Target="https://developers.google.com/machine-learning/crash-course/introduction-to-neural-networks/playground-exercis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hyperlink" Target="https://developers.google.com/machine-learning/crash-course/introduction-to-neural-networks/playground-exercises" TargetMode="External"/><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s://developers.google.com/machine-learning/crash-course/introduction-to-neural-networks/playground-exercises"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developers.google.com/machine-learning/crash-course/introduction-to-neural-networks/playground-exercises"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teachablemachine.withgoogle.com/" TargetMode="External"/><Relationship Id="rId4" Type="http://schemas.openxmlformats.org/officeDocument/2006/relationships/hyperlink" Target="http://g.co/teachablemachine" TargetMode="External"/><Relationship Id="rId5" Type="http://schemas.openxmlformats.org/officeDocument/2006/relationships/hyperlink" Target="http://g.co/teachablemachine" TargetMode="External"/><Relationship Id="rId6" Type="http://schemas.openxmlformats.org/officeDocument/2006/relationships/hyperlink" Target="http://g.co/teachablemachine" TargetMode="External"/><Relationship Id="rId7" Type="http://schemas.openxmlformats.org/officeDocument/2006/relationships/hyperlink" Target="http://g.co/teachablemachine" TargetMode="External"/><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www.youtube.com/watch?v=bHvf7Tagt18" TargetMode="Externa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gif"/><Relationship Id="rId4" Type="http://schemas.openxmlformats.org/officeDocument/2006/relationships/hyperlink" Target="https://becominghuman.ai/building-an-image-classifier-using-deep-learning-in-python-totally-from-a-beginners-perspective-be8dbaf22dd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3.jpg"/><Relationship Id="rId6" Type="http://schemas.openxmlformats.org/officeDocument/2006/relationships/hyperlink" Target="https://distill.pub/2018/building-block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1" name="Shape 121"/>
        <p:cNvGrpSpPr/>
        <p:nvPr/>
      </p:nvGrpSpPr>
      <p:grpSpPr>
        <a:xfrm>
          <a:off x="0" y="0"/>
          <a:ext cx="0" cy="0"/>
          <a:chOff x="0" y="0"/>
          <a:chExt cx="0" cy="0"/>
        </a:xfrm>
      </p:grpSpPr>
      <p:sp>
        <p:nvSpPr>
          <p:cNvPr id="122" name="Google Shape;122;p28"/>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123" name="Google Shape;123;p28"/>
          <p:cNvSpPr txBox="1"/>
          <p:nvPr>
            <p:ph idx="1" type="subTitle"/>
          </p:nvPr>
        </p:nvSpPr>
        <p:spPr>
          <a:xfrm>
            <a:off x="1146549" y="25171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37"/>
          <p:cNvPicPr preferRelativeResize="0"/>
          <p:nvPr/>
        </p:nvPicPr>
        <p:blipFill rotWithShape="1">
          <a:blip r:embed="rId3">
            <a:alphaModFix/>
          </a:blip>
          <a:srcRect b="0" l="0" r="0" t="0"/>
          <a:stretch/>
        </p:blipFill>
        <p:spPr>
          <a:xfrm>
            <a:off x="686371" y="695250"/>
            <a:ext cx="7935801" cy="403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38"/>
          <p:cNvPicPr preferRelativeResize="0"/>
          <p:nvPr/>
        </p:nvPicPr>
        <p:blipFill rotWithShape="1">
          <a:blip r:embed="rId3">
            <a:alphaModFix amt="51000"/>
          </a:blip>
          <a:srcRect b="0" l="0" r="30328" t="0"/>
          <a:stretch/>
        </p:blipFill>
        <p:spPr>
          <a:xfrm>
            <a:off x="680800" y="692725"/>
            <a:ext cx="5529349" cy="4038301"/>
          </a:xfrm>
          <a:prstGeom prst="rect">
            <a:avLst/>
          </a:prstGeom>
          <a:noFill/>
          <a:ln>
            <a:noFill/>
          </a:ln>
        </p:spPr>
      </p:pic>
      <p:pic>
        <p:nvPicPr>
          <p:cNvPr id="340" name="Google Shape;340;p38"/>
          <p:cNvPicPr preferRelativeResize="0"/>
          <p:nvPr/>
        </p:nvPicPr>
        <p:blipFill rotWithShape="1">
          <a:blip r:embed="rId4">
            <a:alphaModFix/>
          </a:blip>
          <a:srcRect b="0" l="69605" r="0" t="0"/>
          <a:stretch/>
        </p:blipFill>
        <p:spPr>
          <a:xfrm>
            <a:off x="6210151" y="695250"/>
            <a:ext cx="2412026" cy="4038301"/>
          </a:xfrm>
          <a:prstGeom prst="rect">
            <a:avLst/>
          </a:prstGeom>
          <a:noFill/>
          <a:ln>
            <a:noFill/>
          </a:ln>
        </p:spPr>
      </p:pic>
      <p:sp>
        <p:nvSpPr>
          <p:cNvPr id="341" name="Google Shape;341;p38"/>
          <p:cNvSpPr/>
          <p:nvPr/>
        </p:nvSpPr>
        <p:spPr>
          <a:xfrm>
            <a:off x="6219350" y="594525"/>
            <a:ext cx="2609700" cy="4038300"/>
          </a:xfrm>
          <a:prstGeom prst="roundRect">
            <a:avLst>
              <a:gd fmla="val 16667" name="adj"/>
            </a:avLst>
          </a:prstGeom>
          <a:noFill/>
          <a:ln cap="flat" cmpd="sng" w="76200">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39"/>
          <p:cNvPicPr preferRelativeResize="0"/>
          <p:nvPr/>
        </p:nvPicPr>
        <p:blipFill rotWithShape="1">
          <a:blip r:embed="rId3">
            <a:alphaModFix/>
          </a:blip>
          <a:srcRect b="0" l="0" r="83051" t="0"/>
          <a:stretch/>
        </p:blipFill>
        <p:spPr>
          <a:xfrm>
            <a:off x="678965" y="697700"/>
            <a:ext cx="1345075" cy="4038301"/>
          </a:xfrm>
          <a:prstGeom prst="rect">
            <a:avLst/>
          </a:prstGeom>
          <a:noFill/>
          <a:ln>
            <a:noFill/>
          </a:ln>
        </p:spPr>
      </p:pic>
      <p:pic>
        <p:nvPicPr>
          <p:cNvPr id="347" name="Google Shape;347;p39"/>
          <p:cNvPicPr preferRelativeResize="0"/>
          <p:nvPr/>
        </p:nvPicPr>
        <p:blipFill rotWithShape="1">
          <a:blip r:embed="rId4">
            <a:alphaModFix amt="51000"/>
          </a:blip>
          <a:srcRect b="0" l="16922" r="0" t="0"/>
          <a:stretch/>
        </p:blipFill>
        <p:spPr>
          <a:xfrm>
            <a:off x="2024048" y="692725"/>
            <a:ext cx="6592901" cy="4038301"/>
          </a:xfrm>
          <a:prstGeom prst="rect">
            <a:avLst/>
          </a:prstGeom>
          <a:noFill/>
          <a:ln>
            <a:noFill/>
          </a:ln>
        </p:spPr>
      </p:pic>
      <p:sp>
        <p:nvSpPr>
          <p:cNvPr id="348" name="Google Shape;348;p39"/>
          <p:cNvSpPr/>
          <p:nvPr/>
        </p:nvSpPr>
        <p:spPr>
          <a:xfrm>
            <a:off x="594538" y="594535"/>
            <a:ext cx="1429500" cy="4038300"/>
          </a:xfrm>
          <a:prstGeom prst="roundRect">
            <a:avLst>
              <a:gd fmla="val 16667" name="adj"/>
            </a:avLst>
          </a:prstGeom>
          <a:noFill/>
          <a:ln cap="flat" cmpd="sng" w="76200">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0"/>
          <p:cNvPicPr preferRelativeResize="0"/>
          <p:nvPr/>
        </p:nvPicPr>
        <p:blipFill rotWithShape="1">
          <a:blip r:embed="rId3">
            <a:alphaModFix amt="51000"/>
          </a:blip>
          <a:srcRect b="0" l="0" r="83051" t="0"/>
          <a:stretch/>
        </p:blipFill>
        <p:spPr>
          <a:xfrm>
            <a:off x="678965" y="697700"/>
            <a:ext cx="1345075" cy="4038301"/>
          </a:xfrm>
          <a:prstGeom prst="rect">
            <a:avLst/>
          </a:prstGeom>
          <a:noFill/>
          <a:ln>
            <a:noFill/>
          </a:ln>
        </p:spPr>
      </p:pic>
      <p:pic>
        <p:nvPicPr>
          <p:cNvPr id="354" name="Google Shape;354;p40"/>
          <p:cNvPicPr preferRelativeResize="0"/>
          <p:nvPr/>
        </p:nvPicPr>
        <p:blipFill rotWithShape="1">
          <a:blip r:embed="rId4">
            <a:alphaModFix/>
          </a:blip>
          <a:srcRect b="0" l="16926" r="33812" t="0"/>
          <a:stretch/>
        </p:blipFill>
        <p:spPr>
          <a:xfrm>
            <a:off x="2024050" y="692725"/>
            <a:ext cx="3909325" cy="4038301"/>
          </a:xfrm>
          <a:prstGeom prst="rect">
            <a:avLst/>
          </a:prstGeom>
          <a:noFill/>
          <a:ln>
            <a:noFill/>
          </a:ln>
        </p:spPr>
      </p:pic>
      <p:pic>
        <p:nvPicPr>
          <p:cNvPr id="355" name="Google Shape;355;p40"/>
          <p:cNvPicPr preferRelativeResize="0"/>
          <p:nvPr/>
        </p:nvPicPr>
        <p:blipFill rotWithShape="1">
          <a:blip r:embed="rId3">
            <a:alphaModFix amt="51000"/>
          </a:blip>
          <a:srcRect b="0" l="66053" r="0" t="0"/>
          <a:stretch/>
        </p:blipFill>
        <p:spPr>
          <a:xfrm>
            <a:off x="5928281" y="695247"/>
            <a:ext cx="2693901" cy="4038301"/>
          </a:xfrm>
          <a:prstGeom prst="rect">
            <a:avLst/>
          </a:prstGeom>
          <a:noFill/>
          <a:ln>
            <a:noFill/>
          </a:ln>
        </p:spPr>
      </p:pic>
      <p:sp>
        <p:nvSpPr>
          <p:cNvPr id="356" name="Google Shape;356;p40"/>
          <p:cNvSpPr/>
          <p:nvPr/>
        </p:nvSpPr>
        <p:spPr>
          <a:xfrm>
            <a:off x="2042371" y="594525"/>
            <a:ext cx="3891000" cy="4038300"/>
          </a:xfrm>
          <a:prstGeom prst="roundRect">
            <a:avLst>
              <a:gd fmla="val 16667" name="adj"/>
            </a:avLst>
          </a:prstGeom>
          <a:noFill/>
          <a:ln cap="flat" cmpd="sng" w="76200">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1"/>
          <p:cNvSpPr txBox="1"/>
          <p:nvPr/>
        </p:nvSpPr>
        <p:spPr>
          <a:xfrm>
            <a:off x="935700" y="1932300"/>
            <a:ext cx="7272600" cy="127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u="sng">
                <a:solidFill>
                  <a:srgbClr val="1973E8"/>
                </a:solidFill>
                <a:latin typeface="Google Sans"/>
                <a:ea typeface="Google Sans"/>
                <a:cs typeface="Google Sans"/>
                <a:sym typeface="Google Sans"/>
                <a:hlinkClick r:id="rId3"/>
              </a:rPr>
              <a:t>https://developers.google.com/machine-learning/crash-course/introduction-to-neural-networks/</a:t>
            </a:r>
            <a:br>
              <a:rPr lang="en" sz="2400" u="sng">
                <a:solidFill>
                  <a:srgbClr val="1973E8"/>
                </a:solidFill>
                <a:latin typeface="Google Sans"/>
                <a:ea typeface="Google Sans"/>
                <a:cs typeface="Google Sans"/>
                <a:sym typeface="Google Sans"/>
                <a:hlinkClick r:id="rId4"/>
              </a:rPr>
            </a:br>
            <a:r>
              <a:rPr lang="en" sz="2400" u="sng">
                <a:solidFill>
                  <a:srgbClr val="1973E8"/>
                </a:solidFill>
                <a:latin typeface="Google Sans"/>
                <a:ea typeface="Google Sans"/>
                <a:cs typeface="Google Sans"/>
                <a:sym typeface="Google Sans"/>
                <a:hlinkClick r:id="rId5"/>
              </a:rPr>
              <a:t>playground-exercises</a:t>
            </a:r>
            <a:endParaRPr sz="2400">
              <a:solidFill>
                <a:srgbClr val="1973E8"/>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417675" y="341875"/>
            <a:ext cx="28065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Exercises</a:t>
            </a:r>
            <a:endParaRPr/>
          </a:p>
        </p:txBody>
      </p:sp>
      <p:pic>
        <p:nvPicPr>
          <p:cNvPr id="367" name="Google Shape;367;p42"/>
          <p:cNvPicPr preferRelativeResize="0"/>
          <p:nvPr/>
        </p:nvPicPr>
        <p:blipFill>
          <a:blip r:embed="rId3">
            <a:alphaModFix/>
          </a:blip>
          <a:stretch>
            <a:fillRect/>
          </a:stretch>
        </p:blipFill>
        <p:spPr>
          <a:xfrm>
            <a:off x="3710176" y="1568886"/>
            <a:ext cx="5130024" cy="2005725"/>
          </a:xfrm>
          <a:prstGeom prst="rect">
            <a:avLst/>
          </a:prstGeom>
          <a:noFill/>
          <a:ln>
            <a:noFill/>
          </a:ln>
        </p:spPr>
      </p:pic>
      <p:sp>
        <p:nvSpPr>
          <p:cNvPr id="368" name="Google Shape;368;p42"/>
          <p:cNvSpPr txBox="1"/>
          <p:nvPr>
            <p:ph idx="1" type="subTitle"/>
          </p:nvPr>
        </p:nvSpPr>
        <p:spPr>
          <a:xfrm>
            <a:off x="509925" y="835800"/>
            <a:ext cx="2551800" cy="2373900"/>
          </a:xfrm>
          <a:prstGeom prst="rect">
            <a:avLst/>
          </a:prstGeom>
        </p:spPr>
        <p:txBody>
          <a:bodyPr anchorCtr="0" anchor="t" bIns="22850" lIns="22850" spcFirstLastPara="1" rIns="22850" wrap="square" tIns="22850">
            <a:noAutofit/>
          </a:bodyPr>
          <a:lstStyle/>
          <a:p>
            <a:pPr indent="0" lvl="0" marL="0" rtl="0" algn="l">
              <a:spcBef>
                <a:spcPts val="1000"/>
              </a:spcBef>
              <a:spcAft>
                <a:spcPts val="0"/>
              </a:spcAft>
              <a:buNone/>
            </a:pPr>
            <a:r>
              <a:rPr lang="en" u="sng">
                <a:solidFill>
                  <a:srgbClr val="1973E8"/>
                </a:solidFill>
                <a:hlinkClick r:id="rId4"/>
              </a:rPr>
              <a:t>First Neural Network</a:t>
            </a:r>
            <a:endParaRPr>
              <a:solidFill>
                <a:srgbClr val="1973E8"/>
              </a:solidFill>
            </a:endParaRPr>
          </a:p>
          <a:p>
            <a:pPr indent="0" lvl="0" marL="0" rtl="0" algn="l">
              <a:spcBef>
                <a:spcPts val="300"/>
              </a:spcBef>
              <a:spcAft>
                <a:spcPts val="0"/>
              </a:spcAft>
              <a:buNone/>
            </a:pPr>
            <a:r>
              <a:t/>
            </a:r>
            <a:endParaRPr>
              <a:solidFill>
                <a:schemeClr val="dk1"/>
              </a:solidFill>
            </a:endParaRPr>
          </a:p>
          <a:p>
            <a:pPr indent="0" lvl="0" marL="0" rtl="0" algn="l">
              <a:spcBef>
                <a:spcPts val="1600"/>
              </a:spcBef>
              <a:spcAft>
                <a:spcPts val="0"/>
              </a:spcAft>
              <a:buNone/>
            </a:pPr>
            <a:r>
              <a:rPr lang="en">
                <a:solidFill>
                  <a:schemeClr val="dk1"/>
                </a:solidFill>
              </a:rPr>
              <a:t>Complete Tasks 1-3 </a:t>
            </a:r>
            <a:endParaRPr>
              <a:solidFill>
                <a:schemeClr val="dk1"/>
              </a:solidFill>
            </a:endParaRPr>
          </a:p>
          <a:p>
            <a:pPr indent="0" lvl="0" marL="0" rtl="0" algn="l">
              <a:spcBef>
                <a:spcPts val="1600"/>
              </a:spcBef>
              <a:spcAft>
                <a:spcPts val="1600"/>
              </a:spcAft>
              <a:buNone/>
            </a:pPr>
            <a:r>
              <a:rPr lang="en">
                <a:solidFill>
                  <a:schemeClr val="dk1"/>
                </a:solidFill>
              </a:rPr>
              <a:t>Be ready to share your findings with the class.</a:t>
            </a:r>
            <a:endParaRPr/>
          </a:p>
        </p:txBody>
      </p:sp>
      <p:pic>
        <p:nvPicPr>
          <p:cNvPr id="369" name="Google Shape;369;p42"/>
          <p:cNvPicPr preferRelativeResize="0"/>
          <p:nvPr/>
        </p:nvPicPr>
        <p:blipFill>
          <a:blip r:embed="rId5">
            <a:alphaModFix/>
          </a:blip>
          <a:stretch>
            <a:fillRect/>
          </a:stretch>
        </p:blipFill>
        <p:spPr>
          <a:xfrm>
            <a:off x="3695437" y="1579614"/>
            <a:ext cx="5130025" cy="19806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417675" y="341875"/>
            <a:ext cx="28065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Exercises</a:t>
            </a:r>
            <a:endParaRPr/>
          </a:p>
        </p:txBody>
      </p:sp>
      <p:sp>
        <p:nvSpPr>
          <p:cNvPr id="375" name="Google Shape;375;p43"/>
          <p:cNvSpPr txBox="1"/>
          <p:nvPr>
            <p:ph idx="1" type="subTitle"/>
          </p:nvPr>
        </p:nvSpPr>
        <p:spPr>
          <a:xfrm>
            <a:off x="509925" y="835800"/>
            <a:ext cx="2551800" cy="2726400"/>
          </a:xfrm>
          <a:prstGeom prst="rect">
            <a:avLst/>
          </a:prstGeom>
        </p:spPr>
        <p:txBody>
          <a:bodyPr anchorCtr="0" anchor="t" bIns="22850" lIns="22850" spcFirstLastPara="1" rIns="22850" wrap="square" tIns="22850">
            <a:noAutofit/>
          </a:bodyPr>
          <a:lstStyle/>
          <a:p>
            <a:pPr indent="0" lvl="0" marL="0" rtl="0" algn="l">
              <a:spcBef>
                <a:spcPts val="1000"/>
              </a:spcBef>
              <a:spcAft>
                <a:spcPts val="0"/>
              </a:spcAft>
              <a:buClr>
                <a:schemeClr val="dk1"/>
              </a:buClr>
              <a:buSzPts val="1100"/>
              <a:buFont typeface="Arial"/>
              <a:buNone/>
            </a:pPr>
            <a:r>
              <a:rPr lang="en" u="sng">
                <a:solidFill>
                  <a:srgbClr val="1973E8"/>
                </a:solidFill>
                <a:hlinkClick r:id="rId3"/>
              </a:rPr>
              <a:t>Neural Net Initialization</a:t>
            </a:r>
            <a:endParaRPr>
              <a:solidFill>
                <a:srgbClr val="1973E8"/>
              </a:solidFill>
            </a:endParaRPr>
          </a:p>
          <a:p>
            <a:pPr indent="0" lvl="0" marL="0" rtl="0" algn="l">
              <a:spcBef>
                <a:spcPts val="300"/>
              </a:spcBef>
              <a:spcAft>
                <a:spcPts val="0"/>
              </a:spcAft>
              <a:buNone/>
            </a:pPr>
            <a:r>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Complete Tasks 1-2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Be ready to share your findings with the class.</a:t>
            </a:r>
            <a:endParaRPr>
              <a:solidFill>
                <a:schemeClr val="dk1"/>
              </a:solidFill>
            </a:endParaRPr>
          </a:p>
          <a:p>
            <a:pPr indent="0" lvl="0" marL="0" rtl="0" algn="l">
              <a:spcBef>
                <a:spcPts val="1600"/>
              </a:spcBef>
              <a:spcAft>
                <a:spcPts val="0"/>
              </a:spcAft>
              <a:buNone/>
            </a:pPr>
            <a:r>
              <a:t/>
            </a:r>
            <a:endParaRPr/>
          </a:p>
        </p:txBody>
      </p:sp>
      <p:pic>
        <p:nvPicPr>
          <p:cNvPr id="376" name="Google Shape;376;p43"/>
          <p:cNvPicPr preferRelativeResize="0"/>
          <p:nvPr/>
        </p:nvPicPr>
        <p:blipFill>
          <a:blip r:embed="rId4">
            <a:alphaModFix/>
          </a:blip>
          <a:stretch>
            <a:fillRect/>
          </a:stretch>
        </p:blipFill>
        <p:spPr>
          <a:xfrm>
            <a:off x="3710163" y="1578170"/>
            <a:ext cx="5130024" cy="19840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417675" y="341875"/>
            <a:ext cx="28065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Exercises</a:t>
            </a:r>
            <a:endParaRPr/>
          </a:p>
        </p:txBody>
      </p:sp>
      <p:sp>
        <p:nvSpPr>
          <p:cNvPr id="382" name="Google Shape;382;p44"/>
          <p:cNvSpPr txBox="1"/>
          <p:nvPr>
            <p:ph idx="1" type="subTitle"/>
          </p:nvPr>
        </p:nvSpPr>
        <p:spPr>
          <a:xfrm>
            <a:off x="509925" y="835800"/>
            <a:ext cx="2551800" cy="2742900"/>
          </a:xfrm>
          <a:prstGeom prst="rect">
            <a:avLst/>
          </a:prstGeom>
        </p:spPr>
        <p:txBody>
          <a:bodyPr anchorCtr="0" anchor="t" bIns="22850" lIns="22850" spcFirstLastPara="1" rIns="22850" wrap="square" tIns="22850">
            <a:noAutofit/>
          </a:bodyPr>
          <a:lstStyle/>
          <a:p>
            <a:pPr indent="0" lvl="0" marL="0" rtl="0" algn="l">
              <a:spcBef>
                <a:spcPts val="1000"/>
              </a:spcBef>
              <a:spcAft>
                <a:spcPts val="0"/>
              </a:spcAft>
              <a:buNone/>
            </a:pPr>
            <a:r>
              <a:rPr lang="en" u="sng">
                <a:solidFill>
                  <a:srgbClr val="1973E8"/>
                </a:solidFill>
                <a:hlinkClick r:id="rId3"/>
              </a:rPr>
              <a:t>Neural Net Spiral</a:t>
            </a:r>
            <a:endParaRPr>
              <a:solidFill>
                <a:srgbClr val="1973E8"/>
              </a:solidFill>
            </a:endParaRPr>
          </a:p>
          <a:p>
            <a:pPr indent="0" lvl="0" marL="0" rtl="0" algn="l">
              <a:spcBef>
                <a:spcPts val="300"/>
              </a:spcBef>
              <a:spcAft>
                <a:spcPts val="0"/>
              </a:spcAft>
              <a:buNone/>
            </a:pPr>
            <a:r>
              <a:t/>
            </a:r>
            <a:endParaRPr>
              <a:solidFill>
                <a:schemeClr val="dk1"/>
              </a:solidFill>
            </a:endParaRPr>
          </a:p>
          <a:p>
            <a:pPr indent="0" lvl="0" marL="0" rtl="0" algn="l">
              <a:spcBef>
                <a:spcPts val="1600"/>
              </a:spcBef>
              <a:spcAft>
                <a:spcPts val="0"/>
              </a:spcAft>
              <a:buNone/>
            </a:pPr>
            <a:r>
              <a:rPr lang="en">
                <a:solidFill>
                  <a:schemeClr val="dk1"/>
                </a:solidFill>
              </a:rPr>
              <a:t>Complete Tasks 1-2 </a:t>
            </a:r>
            <a:endParaRPr>
              <a:solidFill>
                <a:schemeClr val="dk1"/>
              </a:solidFill>
            </a:endParaRPr>
          </a:p>
          <a:p>
            <a:pPr indent="0" lvl="0" marL="0" rtl="0" algn="l">
              <a:spcBef>
                <a:spcPts val="1600"/>
              </a:spcBef>
              <a:spcAft>
                <a:spcPts val="0"/>
              </a:spcAft>
              <a:buNone/>
            </a:pPr>
            <a:r>
              <a:rPr lang="en">
                <a:solidFill>
                  <a:schemeClr val="dk1"/>
                </a:solidFill>
              </a:rPr>
              <a:t>Be ready to share your findings with the class.</a:t>
            </a:r>
            <a:endParaRPr>
              <a:solidFill>
                <a:schemeClr val="dk1"/>
              </a:solidFill>
            </a:endParaRPr>
          </a:p>
          <a:p>
            <a:pPr indent="0" lvl="0" marL="0" rtl="0" algn="l">
              <a:spcBef>
                <a:spcPts val="1600"/>
              </a:spcBef>
              <a:spcAft>
                <a:spcPts val="0"/>
              </a:spcAft>
              <a:buNone/>
            </a:pPr>
            <a:r>
              <a:t/>
            </a:r>
            <a:endParaRPr/>
          </a:p>
        </p:txBody>
      </p:sp>
      <p:pic>
        <p:nvPicPr>
          <p:cNvPr id="383" name="Google Shape;383;p44"/>
          <p:cNvPicPr preferRelativeResize="0"/>
          <p:nvPr/>
        </p:nvPicPr>
        <p:blipFill>
          <a:blip r:embed="rId4">
            <a:alphaModFix/>
          </a:blip>
          <a:stretch>
            <a:fillRect/>
          </a:stretch>
        </p:blipFill>
        <p:spPr>
          <a:xfrm>
            <a:off x="3695425" y="1534425"/>
            <a:ext cx="5191476" cy="264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5"/>
          <p:cNvSpPr txBox="1"/>
          <p:nvPr>
            <p:ph idx="1" type="subTitle"/>
          </p:nvPr>
        </p:nvSpPr>
        <p:spPr>
          <a:xfrm>
            <a:off x="525850" y="988199"/>
            <a:ext cx="3807900" cy="29616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Clr>
                <a:schemeClr val="dk1"/>
              </a:buClr>
              <a:buSzPts val="1100"/>
              <a:buFont typeface="Arial"/>
              <a:buNone/>
            </a:pPr>
            <a:r>
              <a:rPr lang="en" u="sng">
                <a:solidFill>
                  <a:srgbClr val="1973E8"/>
                </a:solidFill>
                <a:hlinkClick r:id="rId3"/>
              </a:rPr>
              <a:t>Teachable Machine</a:t>
            </a:r>
            <a:endParaRPr>
              <a:solidFill>
                <a:srgbClr val="1973E8"/>
              </a:solidFill>
            </a:endParaRPr>
          </a:p>
          <a:p>
            <a:pPr indent="0" lvl="0" marL="0" rtl="0" algn="l">
              <a:spcBef>
                <a:spcPts val="0"/>
              </a:spcBef>
              <a:spcAft>
                <a:spcPts val="0"/>
              </a:spcAft>
              <a:buClr>
                <a:schemeClr val="dk1"/>
              </a:buClr>
              <a:buSzPts val="1100"/>
              <a:buFont typeface="Arial"/>
              <a:buNone/>
            </a:pPr>
            <a:r>
              <a:t/>
            </a:r>
            <a:endParaRPr u="sng">
              <a:solidFill>
                <a:srgbClr val="1973E8"/>
              </a:solidFill>
            </a:endParaRPr>
          </a:p>
          <a:p>
            <a:pPr indent="0" lvl="0" marL="0" rtl="0" algn="l">
              <a:spcBef>
                <a:spcPts val="0"/>
              </a:spcBef>
              <a:spcAft>
                <a:spcPts val="0"/>
              </a:spcAft>
              <a:buClr>
                <a:schemeClr val="dk1"/>
              </a:buClr>
              <a:buSzPts val="1100"/>
              <a:buFont typeface="Arial"/>
              <a:buNone/>
            </a:pPr>
            <a:r>
              <a:rPr lang="en" u="sng">
                <a:solidFill>
                  <a:srgbClr val="1973E8"/>
                </a:solidFill>
                <a:hlinkClick r:id="rId4"/>
              </a:rPr>
              <a:t>g.co/teachablemachine</a:t>
            </a:r>
            <a:endParaRPr u="sng">
              <a:solidFill>
                <a:srgbClr val="1973E8"/>
              </a:solidFill>
            </a:endParaRPr>
          </a:p>
          <a:p>
            <a:pPr indent="0" lvl="0" marL="0" rtl="0" algn="l">
              <a:spcBef>
                <a:spcPts val="0"/>
              </a:spcBef>
              <a:spcAft>
                <a:spcPts val="0"/>
              </a:spcAft>
              <a:buClr>
                <a:schemeClr val="dk1"/>
              </a:buClr>
              <a:buSzPts val="1100"/>
              <a:buFont typeface="Arial"/>
              <a:buNone/>
            </a:pPr>
            <a:r>
              <a:t/>
            </a:r>
            <a:endParaRPr u="sng">
              <a:solidFill>
                <a:srgbClr val="1973E8"/>
              </a:solidFill>
            </a:endParaRPr>
          </a:p>
          <a:p>
            <a:pPr indent="0" lvl="0" marL="0" rtl="0" algn="l">
              <a:spcBef>
                <a:spcPts val="0"/>
              </a:spcBef>
              <a:spcAft>
                <a:spcPts val="0"/>
              </a:spcAft>
              <a:buClr>
                <a:schemeClr val="dk1"/>
              </a:buClr>
              <a:buSzPts val="1100"/>
              <a:buFont typeface="Arial"/>
              <a:buNone/>
            </a:pPr>
            <a:r>
              <a:rPr lang="en" u="sng">
                <a:solidFill>
                  <a:srgbClr val="1973E8"/>
                </a:solidFill>
                <a:hlinkClick r:id="rId5"/>
              </a:rPr>
              <a:t>g.co/</a:t>
            </a:r>
            <a:endParaRPr/>
          </a:p>
          <a:p>
            <a:pPr indent="0" lvl="0" marL="0" rtl="0" algn="l">
              <a:spcBef>
                <a:spcPts val="0"/>
              </a:spcBef>
              <a:spcAft>
                <a:spcPts val="0"/>
              </a:spcAft>
              <a:buClr>
                <a:schemeClr val="dk1"/>
              </a:buClr>
              <a:buSzPts val="1100"/>
              <a:buFont typeface="Arial"/>
              <a:buNone/>
            </a:pPr>
            <a:r>
              <a:rPr lang="en"/>
              <a:t>          </a:t>
            </a:r>
            <a:r>
              <a:rPr lang="en" u="sng">
                <a:solidFill>
                  <a:srgbClr val="1973E8"/>
                </a:solidFill>
                <a:hlinkClick r:id="rId6"/>
              </a:rPr>
              <a:t>teachable</a:t>
            </a:r>
            <a:endParaRPr/>
          </a:p>
          <a:p>
            <a:pPr indent="0" lvl="0" marL="0" rtl="0" algn="l">
              <a:spcBef>
                <a:spcPts val="0"/>
              </a:spcBef>
              <a:spcAft>
                <a:spcPts val="0"/>
              </a:spcAft>
              <a:buClr>
                <a:schemeClr val="dk1"/>
              </a:buClr>
              <a:buSzPts val="1100"/>
              <a:buFont typeface="Arial"/>
              <a:buNone/>
            </a:pPr>
            <a:r>
              <a:rPr lang="en"/>
              <a:t>                             </a:t>
            </a:r>
            <a:r>
              <a:rPr lang="en" u="sng">
                <a:solidFill>
                  <a:srgbClr val="1973E8"/>
                </a:solidFill>
                <a:hlinkClick r:id="rId7"/>
              </a:rPr>
              <a:t>machine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Play with it for few minutes</a:t>
            </a:r>
            <a:endParaRPr/>
          </a:p>
          <a:p>
            <a:pPr indent="0" lvl="0" marL="0" rtl="0" algn="l">
              <a:spcBef>
                <a:spcPts val="0"/>
              </a:spcBef>
              <a:spcAft>
                <a:spcPts val="0"/>
              </a:spcAft>
              <a:buNone/>
            </a:pPr>
            <a:r>
              <a:t/>
            </a:r>
            <a:endParaRPr/>
          </a:p>
        </p:txBody>
      </p:sp>
      <p:sp>
        <p:nvSpPr>
          <p:cNvPr id="389" name="Google Shape;389;p45"/>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Neural Networks</a:t>
            </a:r>
            <a:endParaRPr/>
          </a:p>
        </p:txBody>
      </p:sp>
      <p:pic>
        <p:nvPicPr>
          <p:cNvPr id="390" name="Google Shape;390;p45"/>
          <p:cNvPicPr preferRelativeResize="0"/>
          <p:nvPr/>
        </p:nvPicPr>
        <p:blipFill>
          <a:blip r:embed="rId8">
            <a:alphaModFix/>
          </a:blip>
          <a:stretch>
            <a:fillRect/>
          </a:stretch>
        </p:blipFill>
        <p:spPr>
          <a:xfrm>
            <a:off x="4887275" y="1602714"/>
            <a:ext cx="3963725" cy="1938067"/>
          </a:xfrm>
          <a:prstGeom prst="rect">
            <a:avLst/>
          </a:prstGeom>
          <a:noFill/>
          <a:ln>
            <a:noFill/>
          </a:ln>
        </p:spPr>
      </p:pic>
      <p:sp>
        <p:nvSpPr>
          <p:cNvPr id="391" name="Google Shape;391;p45"/>
          <p:cNvSpPr txBox="1"/>
          <p:nvPr>
            <p:ph idx="1" type="subTitle"/>
          </p:nvPr>
        </p:nvSpPr>
        <p:spPr>
          <a:xfrm>
            <a:off x="525850" y="3684599"/>
            <a:ext cx="3807900" cy="493800"/>
          </a:xfrm>
          <a:prstGeom prst="rect">
            <a:avLst/>
          </a:prstGeom>
        </p:spPr>
        <p:txBody>
          <a:bodyPr anchorCtr="0" anchor="t" bIns="22850" lIns="22850" spcFirstLastPara="1" rIns="22850" wrap="square" tIns="22850">
            <a:noAutofit/>
          </a:bodyPr>
          <a:lstStyle/>
          <a:p>
            <a:pPr indent="0" lvl="0" marL="457200" rtl="0" algn="l">
              <a:spcBef>
                <a:spcPts val="0"/>
              </a:spcBef>
              <a:spcAft>
                <a:spcPts val="0"/>
              </a:spcAft>
              <a:buNone/>
            </a:pPr>
            <a:r>
              <a:t/>
            </a:r>
            <a:endParaRPr/>
          </a:p>
          <a:p>
            <a:pPr indent="-342900" lvl="0" marL="457200" rtl="0" algn="l">
              <a:spcBef>
                <a:spcPts val="0"/>
              </a:spcBef>
              <a:spcAft>
                <a:spcPts val="0"/>
              </a:spcAft>
              <a:buClr>
                <a:schemeClr val="dk1"/>
              </a:buClr>
              <a:buSzPts val="1800"/>
              <a:buAutoNum type="arabicPeriod" startAt="2"/>
            </a:pPr>
            <a:r>
              <a:rPr lang="en"/>
              <a:t>Can you confuse the machine?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6"/>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 Review</a:t>
            </a:r>
            <a:endParaRPr/>
          </a:p>
        </p:txBody>
      </p:sp>
      <p:sp>
        <p:nvSpPr>
          <p:cNvPr id="397" name="Google Shape;397;p46"/>
          <p:cNvSpPr txBox="1"/>
          <p:nvPr>
            <p:ph idx="1" type="subTitle"/>
          </p:nvPr>
        </p:nvSpPr>
        <p:spPr>
          <a:xfrm>
            <a:off x="591450" y="1020025"/>
            <a:ext cx="7973100" cy="3378900"/>
          </a:xfrm>
          <a:prstGeom prst="rect">
            <a:avLst/>
          </a:prstGeom>
        </p:spPr>
        <p:txBody>
          <a:bodyPr anchorCtr="0" anchor="t" bIns="22850" lIns="22850" spcFirstLastPara="1" rIns="22850" wrap="square" tIns="22850">
            <a:noAutofit/>
          </a:bodyPr>
          <a:lstStyle/>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What is </a:t>
            </a:r>
            <a:r>
              <a:rPr lang="en">
                <a:solidFill>
                  <a:srgbClr val="000000"/>
                </a:solidFill>
              </a:rPr>
              <a:t>a Neural Network</a:t>
            </a:r>
            <a:r>
              <a:rPr lang="en" sz="1800">
                <a:solidFill>
                  <a:srgbClr val="000000"/>
                </a:solidFill>
                <a:latin typeface="Google Sans"/>
                <a:ea typeface="Google Sans"/>
                <a:cs typeface="Google Sans"/>
                <a:sym typeface="Google Sans"/>
              </a:rPr>
              <a:t>?</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a:solidFill>
                  <a:srgbClr val="000000"/>
                </a:solidFill>
              </a:rPr>
              <a:t>When is it useful?</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a:solidFill>
                  <a:srgbClr val="000000"/>
                </a:solidFill>
              </a:rPr>
              <a:t>What can it do that a simpler model might not be able to do?</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a:solidFill>
                  <a:srgbClr val="000000"/>
                </a:solidFill>
              </a:rPr>
              <a:t>What is a limitation of a neural network (or ML in general)?</a:t>
            </a:r>
            <a:endParaRPr i="1" sz="1800">
              <a:solidFill>
                <a:srgbClr val="000000"/>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7" name="Shape 127"/>
        <p:cNvGrpSpPr/>
        <p:nvPr/>
      </p:nvGrpSpPr>
      <p:grpSpPr>
        <a:xfrm>
          <a:off x="0" y="0"/>
          <a:ext cx="0" cy="0"/>
          <a:chOff x="0" y="0"/>
          <a:chExt cx="0" cy="0"/>
        </a:xfrm>
      </p:grpSpPr>
      <p:pic>
        <p:nvPicPr>
          <p:cNvPr descr="Check out this other video about machine learning! http://g.co/go/NLstyle&#10;SUBSCRIBE: https://goo.gl/CEsJyN &#10;&#10;What do voice search, machine translation, and ATMs have in common? Learn the answer to that question and more in this week’s episode.&#10;&#10;*Greg and Chris did an AMA on Friday, September 25th to answer people's deep learning questions. Check out their answers here: https://goo.gl/jpbMy9&#10;&#10;*To read more about machine learning, neural nets, and the like – check out the Google Research blog: http://googleresearch.blogspot.com/ and Chris's blog: http://colah.github.io/&#10;&#10;*And here’s the documentary that we worked on about how voice search works: https://www.youtube.com/watch?v=yxxRAHVtafI&#10;&#10;Thanks to our friend Vibe Mountain for the excellent music in this episode.&#10;&#10;And thanks to our friend Beardy Glasses (http://beardyglasses.com/) for the excellent illustrations!&#10;&#10;Screenshot of coding at 1:02 credit: Alec Radford, Head of Research at indico Data Solutions (indico.io). &quot;Introduction to Deep Learning with Python&quot;.  youtube: https://www.youtube.com/watch?v=S75EdAcXHKk | slideshare: http://slidesha.re/1zs9M11 &#10;&#10;:)&#10;Nat &amp; Lo's 20% Project&#10;http://youtube.com/natandlo -- a show about all the stuff we're curious about at Google." id="128" name="Google Shape;128;p29" title="How Does Your Phone Know This Is A Dog?">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2" name="Shape 132"/>
        <p:cNvGrpSpPr/>
        <p:nvPr/>
      </p:nvGrpSpPr>
      <p:grpSpPr>
        <a:xfrm>
          <a:off x="0" y="0"/>
          <a:ext cx="0" cy="0"/>
          <a:chOff x="0" y="0"/>
          <a:chExt cx="0" cy="0"/>
        </a:xfrm>
      </p:grpSpPr>
      <p:pic>
        <p:nvPicPr>
          <p:cNvPr id="133" name="Google Shape;133;p30"/>
          <p:cNvPicPr preferRelativeResize="0"/>
          <p:nvPr/>
        </p:nvPicPr>
        <p:blipFill rotWithShape="1">
          <a:blip r:embed="rId3">
            <a:alphaModFix/>
          </a:blip>
          <a:srcRect b="0" l="0" r="0" t="13487"/>
          <a:stretch/>
        </p:blipFill>
        <p:spPr>
          <a:xfrm>
            <a:off x="875500" y="903318"/>
            <a:ext cx="7393001" cy="3575034"/>
          </a:xfrm>
          <a:prstGeom prst="rect">
            <a:avLst/>
          </a:prstGeom>
          <a:noFill/>
          <a:ln>
            <a:noFill/>
          </a:ln>
        </p:spPr>
      </p:pic>
      <p:sp>
        <p:nvSpPr>
          <p:cNvPr id="134" name="Google Shape;134;p30"/>
          <p:cNvSpPr txBox="1"/>
          <p:nvPr/>
        </p:nvSpPr>
        <p:spPr>
          <a:xfrm>
            <a:off x="6237568" y="4134915"/>
            <a:ext cx="1387800" cy="7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02124"/>
                </a:solidFill>
                <a:latin typeface="Short Stack"/>
                <a:ea typeface="Short Stack"/>
                <a:cs typeface="Short Stack"/>
                <a:sym typeface="Short Stack"/>
              </a:rPr>
              <a:t>OUTPUT LAYER</a:t>
            </a:r>
            <a:endParaRPr b="1" sz="1800">
              <a:solidFill>
                <a:srgbClr val="202124"/>
              </a:solidFill>
              <a:latin typeface="Short Stack"/>
              <a:ea typeface="Short Stack"/>
              <a:cs typeface="Short Stack"/>
              <a:sym typeface="Short Stack"/>
            </a:endParaRPr>
          </a:p>
        </p:txBody>
      </p:sp>
      <p:cxnSp>
        <p:nvCxnSpPr>
          <p:cNvPr id="135" name="Google Shape;135;p30"/>
          <p:cNvCxnSpPr>
            <a:stCxn id="134" idx="0"/>
          </p:cNvCxnSpPr>
          <p:nvPr/>
        </p:nvCxnSpPr>
        <p:spPr>
          <a:xfrm rot="10800000">
            <a:off x="6931468" y="3328815"/>
            <a:ext cx="0" cy="806100"/>
          </a:xfrm>
          <a:prstGeom prst="straightConnector1">
            <a:avLst/>
          </a:prstGeom>
          <a:noFill/>
          <a:ln cap="flat" cmpd="sng" w="9525">
            <a:solidFill>
              <a:srgbClr val="595959"/>
            </a:solidFill>
            <a:prstDash val="solid"/>
            <a:round/>
            <a:headEnd len="med" w="med" type="none"/>
            <a:tailEnd len="med" w="med" type="triangle"/>
          </a:ln>
        </p:spPr>
      </p:cxnSp>
      <p:sp>
        <p:nvSpPr>
          <p:cNvPr id="136" name="Google Shape;136;p30"/>
          <p:cNvSpPr txBox="1"/>
          <p:nvPr/>
        </p:nvSpPr>
        <p:spPr>
          <a:xfrm>
            <a:off x="4728550" y="409175"/>
            <a:ext cx="1859100" cy="6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02124"/>
                </a:solidFill>
                <a:latin typeface="Short Stack"/>
                <a:ea typeface="Short Stack"/>
                <a:cs typeface="Short Stack"/>
                <a:sym typeface="Short Stack"/>
              </a:rPr>
              <a:t>ACTIVATED NEURONS</a:t>
            </a:r>
            <a:endParaRPr b="1" sz="1800">
              <a:solidFill>
                <a:srgbClr val="202124"/>
              </a:solidFill>
              <a:latin typeface="Short Stack"/>
              <a:ea typeface="Short Stack"/>
              <a:cs typeface="Short Stack"/>
              <a:sym typeface="Short Stack"/>
            </a:endParaRPr>
          </a:p>
        </p:txBody>
      </p:sp>
      <p:sp>
        <p:nvSpPr>
          <p:cNvPr id="137" name="Google Shape;137;p30"/>
          <p:cNvSpPr/>
          <p:nvPr/>
        </p:nvSpPr>
        <p:spPr>
          <a:xfrm>
            <a:off x="4385141" y="1598974"/>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0"/>
          <p:cNvSpPr/>
          <p:nvPr/>
        </p:nvSpPr>
        <p:spPr>
          <a:xfrm>
            <a:off x="5138051" y="1451602"/>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p:nvPr/>
        </p:nvSpPr>
        <p:spPr>
          <a:xfrm>
            <a:off x="6211948" y="1795168"/>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0"/>
          <p:cNvSpPr/>
          <p:nvPr/>
        </p:nvSpPr>
        <p:spPr>
          <a:xfrm>
            <a:off x="5989621" y="2261695"/>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30"/>
          <p:cNvCxnSpPr>
            <a:stCxn id="136" idx="2"/>
            <a:endCxn id="137" idx="0"/>
          </p:cNvCxnSpPr>
          <p:nvPr/>
        </p:nvCxnSpPr>
        <p:spPr>
          <a:xfrm rot="5400000">
            <a:off x="4773100" y="713975"/>
            <a:ext cx="565800" cy="1204200"/>
          </a:xfrm>
          <a:prstGeom prst="curvedConnector3">
            <a:avLst>
              <a:gd fmla="val 50000" name="adj1"/>
            </a:avLst>
          </a:prstGeom>
          <a:noFill/>
          <a:ln cap="flat" cmpd="sng" w="9525">
            <a:solidFill>
              <a:srgbClr val="595959"/>
            </a:solidFill>
            <a:prstDash val="dash"/>
            <a:round/>
            <a:headEnd len="med" w="med" type="none"/>
            <a:tailEnd len="med" w="med" type="none"/>
          </a:ln>
        </p:spPr>
      </p:cxnSp>
      <p:cxnSp>
        <p:nvCxnSpPr>
          <p:cNvPr id="142" name="Google Shape;142;p30"/>
          <p:cNvCxnSpPr>
            <a:stCxn id="136" idx="2"/>
            <a:endCxn id="138" idx="0"/>
          </p:cNvCxnSpPr>
          <p:nvPr/>
        </p:nvCxnSpPr>
        <p:spPr>
          <a:xfrm rot="5400000">
            <a:off x="5223250" y="1016825"/>
            <a:ext cx="418500" cy="451200"/>
          </a:xfrm>
          <a:prstGeom prst="curvedConnector3">
            <a:avLst>
              <a:gd fmla="val 49991" name="adj1"/>
            </a:avLst>
          </a:prstGeom>
          <a:noFill/>
          <a:ln cap="flat" cmpd="sng" w="9525">
            <a:solidFill>
              <a:srgbClr val="595959"/>
            </a:solidFill>
            <a:prstDash val="dash"/>
            <a:round/>
            <a:headEnd len="med" w="med" type="none"/>
            <a:tailEnd len="med" w="med" type="none"/>
          </a:ln>
        </p:spPr>
      </p:cxnSp>
      <p:cxnSp>
        <p:nvCxnSpPr>
          <p:cNvPr id="143" name="Google Shape;143;p30"/>
          <p:cNvCxnSpPr>
            <a:stCxn id="136" idx="2"/>
            <a:endCxn id="139" idx="0"/>
          </p:cNvCxnSpPr>
          <p:nvPr/>
        </p:nvCxnSpPr>
        <p:spPr>
          <a:xfrm flipH="1" rot="-5400000">
            <a:off x="5588350" y="1102925"/>
            <a:ext cx="762000" cy="622500"/>
          </a:xfrm>
          <a:prstGeom prst="curvedConnector3">
            <a:avLst>
              <a:gd fmla="val 50000" name="adj1"/>
            </a:avLst>
          </a:prstGeom>
          <a:noFill/>
          <a:ln cap="flat" cmpd="sng" w="9525">
            <a:solidFill>
              <a:srgbClr val="595959"/>
            </a:solidFill>
            <a:prstDash val="dash"/>
            <a:round/>
            <a:headEnd len="med" w="med" type="none"/>
            <a:tailEnd len="med" w="med" type="none"/>
          </a:ln>
        </p:spPr>
      </p:cxnSp>
      <p:cxnSp>
        <p:nvCxnSpPr>
          <p:cNvPr id="144" name="Google Shape;144;p30"/>
          <p:cNvCxnSpPr>
            <a:stCxn id="136" idx="2"/>
            <a:endCxn id="140" idx="0"/>
          </p:cNvCxnSpPr>
          <p:nvPr/>
        </p:nvCxnSpPr>
        <p:spPr>
          <a:xfrm flipH="1" rot="-5400000">
            <a:off x="5243950" y="1447325"/>
            <a:ext cx="1228500" cy="400200"/>
          </a:xfrm>
          <a:prstGeom prst="curvedConnector3">
            <a:avLst>
              <a:gd fmla="val 50001" name="adj1"/>
            </a:avLst>
          </a:prstGeom>
          <a:noFill/>
          <a:ln cap="flat" cmpd="sng" w="9525">
            <a:solidFill>
              <a:srgbClr val="595959"/>
            </a:solidFill>
            <a:prstDash val="dash"/>
            <a:round/>
            <a:headEnd len="med" w="med" type="none"/>
            <a:tailEnd len="med" w="med" type="none"/>
          </a:ln>
        </p:spPr>
      </p:cxnSp>
      <p:sp>
        <p:nvSpPr>
          <p:cNvPr id="145" name="Google Shape;145;p30"/>
          <p:cNvSpPr txBox="1"/>
          <p:nvPr/>
        </p:nvSpPr>
        <p:spPr>
          <a:xfrm>
            <a:off x="3738564" y="4165115"/>
            <a:ext cx="1387800" cy="7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02124"/>
                </a:solidFill>
                <a:latin typeface="Short Stack"/>
                <a:ea typeface="Short Stack"/>
                <a:cs typeface="Short Stack"/>
                <a:sym typeface="Short Stack"/>
              </a:rPr>
              <a:t>INPUT LAYER</a:t>
            </a:r>
            <a:endParaRPr b="1" sz="1800">
              <a:solidFill>
                <a:srgbClr val="202124"/>
              </a:solidFill>
              <a:latin typeface="Short Stack"/>
              <a:ea typeface="Short Stack"/>
              <a:cs typeface="Short Stack"/>
              <a:sym typeface="Short Stack"/>
            </a:endParaRPr>
          </a:p>
        </p:txBody>
      </p:sp>
      <p:cxnSp>
        <p:nvCxnSpPr>
          <p:cNvPr id="146" name="Google Shape;146;p30"/>
          <p:cNvCxnSpPr>
            <a:stCxn id="145" idx="0"/>
          </p:cNvCxnSpPr>
          <p:nvPr/>
        </p:nvCxnSpPr>
        <p:spPr>
          <a:xfrm rot="10800000">
            <a:off x="4432464" y="3868715"/>
            <a:ext cx="0" cy="296400"/>
          </a:xfrm>
          <a:prstGeom prst="straightConnector1">
            <a:avLst/>
          </a:prstGeom>
          <a:noFill/>
          <a:ln cap="flat" cmpd="sng" w="9525">
            <a:solidFill>
              <a:srgbClr val="595959"/>
            </a:solidFill>
            <a:prstDash val="solid"/>
            <a:round/>
            <a:headEnd len="med" w="med" type="none"/>
            <a:tailEnd len="med" w="med" type="triangle"/>
          </a:ln>
        </p:spPr>
      </p:cxnSp>
      <p:sp>
        <p:nvSpPr>
          <p:cNvPr id="147" name="Google Shape;147;p30"/>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latin typeface="Google Sans"/>
                <a:ea typeface="Google Sans"/>
                <a:cs typeface="Google Sans"/>
                <a:sym typeface="Google Sans"/>
              </a:rPr>
              <a:t>Image adapted from </a:t>
            </a:r>
            <a:r>
              <a:rPr i="1" lang="en" sz="1000" u="sng">
                <a:solidFill>
                  <a:srgbClr val="1973E8"/>
                </a:solidFill>
                <a:latin typeface="Google Sans"/>
                <a:ea typeface="Google Sans"/>
                <a:cs typeface="Google Sans"/>
                <a:sym typeface="Google Sans"/>
                <a:hlinkClick r:id="rId4"/>
              </a:rPr>
              <a:t>becominghuman.ai</a:t>
            </a:r>
            <a:r>
              <a:rPr i="1" lang="en" sz="1000">
                <a:latin typeface="Google Sans"/>
                <a:ea typeface="Google Sans"/>
                <a:cs typeface="Google Sans"/>
                <a:sym typeface="Google Sans"/>
              </a:rPr>
              <a:t> by Venkatesh Tata</a:t>
            </a:r>
            <a:endParaRPr i="1" sz="1000">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1"/>
          <p:cNvSpPr/>
          <p:nvPr/>
        </p:nvSpPr>
        <p:spPr>
          <a:xfrm>
            <a:off x="6641064" y="1557475"/>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Activate              Neuron</a:t>
            </a:r>
            <a:endParaRPr sz="1800">
              <a:latin typeface="Google Sans"/>
              <a:ea typeface="Google Sans"/>
              <a:cs typeface="Google Sans"/>
              <a:sym typeface="Google Sans"/>
            </a:endParaRPr>
          </a:p>
        </p:txBody>
      </p:sp>
      <p:cxnSp>
        <p:nvCxnSpPr>
          <p:cNvPr id="153" name="Google Shape;153;p31"/>
          <p:cNvCxnSpPr>
            <a:stCxn id="154" idx="3"/>
            <a:endCxn id="155" idx="1"/>
          </p:cNvCxnSpPr>
          <p:nvPr/>
        </p:nvCxnSpPr>
        <p:spPr>
          <a:xfrm>
            <a:off x="1885523" y="2286175"/>
            <a:ext cx="1260600" cy="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31"/>
          <p:cNvCxnSpPr>
            <a:stCxn id="155" idx="3"/>
            <a:endCxn id="152" idx="2"/>
          </p:cNvCxnSpPr>
          <p:nvPr/>
        </p:nvCxnSpPr>
        <p:spPr>
          <a:xfrm>
            <a:off x="5231898" y="2286186"/>
            <a:ext cx="1409100" cy="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31"/>
          <p:cNvCxnSpPr>
            <a:stCxn id="155" idx="2"/>
            <a:endCxn id="158" idx="0"/>
          </p:cNvCxnSpPr>
          <p:nvPr/>
        </p:nvCxnSpPr>
        <p:spPr>
          <a:xfrm>
            <a:off x="4188948" y="2842386"/>
            <a:ext cx="0" cy="12312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31"/>
          <p:cNvSpPr txBox="1"/>
          <p:nvPr/>
        </p:nvSpPr>
        <p:spPr>
          <a:xfrm>
            <a:off x="5793448" y="1891300"/>
            <a:ext cx="6372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oogle Sans"/>
                <a:ea typeface="Google Sans"/>
                <a:cs typeface="Google Sans"/>
                <a:sym typeface="Google Sans"/>
              </a:rPr>
              <a:t>Yes</a:t>
            </a:r>
            <a:endParaRPr sz="1800">
              <a:latin typeface="Google Sans"/>
              <a:ea typeface="Google Sans"/>
              <a:cs typeface="Google Sans"/>
              <a:sym typeface="Google Sans"/>
            </a:endParaRPr>
          </a:p>
        </p:txBody>
      </p:sp>
      <p:grpSp>
        <p:nvGrpSpPr>
          <p:cNvPr id="160" name="Google Shape;160;p31"/>
          <p:cNvGrpSpPr/>
          <p:nvPr/>
        </p:nvGrpSpPr>
        <p:grpSpPr>
          <a:xfrm>
            <a:off x="3145998" y="1729986"/>
            <a:ext cx="2085900" cy="1112400"/>
            <a:chOff x="4190450" y="1348986"/>
            <a:chExt cx="2085900" cy="1112400"/>
          </a:xfrm>
        </p:grpSpPr>
        <p:sp>
          <p:nvSpPr>
            <p:cNvPr id="155" name="Google Shape;155;p31"/>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Google Sans"/>
                <a:ea typeface="Google Sans"/>
                <a:cs typeface="Google Sans"/>
                <a:sym typeface="Google Sans"/>
              </a:endParaRPr>
            </a:p>
          </p:txBody>
        </p:sp>
        <p:sp>
          <p:nvSpPr>
            <p:cNvPr id="161" name="Google Shape;161;p31"/>
            <p:cNvSpPr txBox="1"/>
            <p:nvPr/>
          </p:nvSpPr>
          <p:spPr>
            <a:xfrm>
              <a:off x="4524100" y="1555898"/>
              <a:ext cx="14187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Activation          Function</a:t>
              </a:r>
              <a:endParaRPr sz="1800">
                <a:solidFill>
                  <a:schemeClr val="dk1"/>
                </a:solidFill>
                <a:latin typeface="Google Sans"/>
                <a:ea typeface="Google Sans"/>
                <a:cs typeface="Google Sans"/>
                <a:sym typeface="Google Sans"/>
              </a:endParaRPr>
            </a:p>
          </p:txBody>
        </p:sp>
      </p:grpSp>
      <p:sp>
        <p:nvSpPr>
          <p:cNvPr id="162" name="Google Shape;162;p31"/>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Perception of Artificial Neuron</a:t>
            </a:r>
            <a:endParaRPr b="0"/>
          </a:p>
        </p:txBody>
      </p:sp>
      <p:sp>
        <p:nvSpPr>
          <p:cNvPr id="154" name="Google Shape;154;p31"/>
          <p:cNvSpPr/>
          <p:nvPr/>
        </p:nvSpPr>
        <p:spPr>
          <a:xfrm>
            <a:off x="889523" y="1729975"/>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Input</a:t>
            </a:r>
            <a:endParaRPr sz="1800"/>
          </a:p>
        </p:txBody>
      </p:sp>
      <p:sp>
        <p:nvSpPr>
          <p:cNvPr id="158" name="Google Shape;158;p31"/>
          <p:cNvSpPr/>
          <p:nvPr/>
        </p:nvSpPr>
        <p:spPr>
          <a:xfrm>
            <a:off x="2519598" y="4073700"/>
            <a:ext cx="3338700" cy="493800"/>
          </a:xfrm>
          <a:prstGeom prst="roundRect">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Do not activate neuron</a:t>
            </a:r>
            <a:endParaRPr/>
          </a:p>
        </p:txBody>
      </p:sp>
      <p:sp>
        <p:nvSpPr>
          <p:cNvPr id="163" name="Google Shape;163;p31"/>
          <p:cNvSpPr txBox="1"/>
          <p:nvPr/>
        </p:nvSpPr>
        <p:spPr>
          <a:xfrm>
            <a:off x="3716022" y="2958567"/>
            <a:ext cx="531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oogle Sans"/>
                <a:ea typeface="Google Sans"/>
                <a:cs typeface="Google Sans"/>
                <a:sym typeface="Google Sans"/>
              </a:rPr>
              <a:t>No</a:t>
            </a:r>
            <a:endParaRPr sz="1800">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p:nvPr/>
        </p:nvSpPr>
        <p:spPr>
          <a:xfrm>
            <a:off x="890486" y="1729788"/>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chemeClr val="dk1"/>
                </a:solidFill>
                <a:latin typeface="Google Sans"/>
                <a:ea typeface="Google Sans"/>
                <a:cs typeface="Google Sans"/>
                <a:sym typeface="Google Sans"/>
              </a:rPr>
              <a:t>5</a:t>
            </a:r>
            <a:endParaRPr sz="6000"/>
          </a:p>
        </p:txBody>
      </p:sp>
      <p:sp>
        <p:nvSpPr>
          <p:cNvPr id="169" name="Google Shape;169;p32"/>
          <p:cNvSpPr/>
          <p:nvPr/>
        </p:nvSpPr>
        <p:spPr>
          <a:xfrm>
            <a:off x="6642026" y="1557287"/>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Activate              Neuron</a:t>
            </a:r>
            <a:endParaRPr sz="1800">
              <a:latin typeface="Google Sans"/>
              <a:ea typeface="Google Sans"/>
              <a:cs typeface="Google Sans"/>
              <a:sym typeface="Google Sans"/>
            </a:endParaRPr>
          </a:p>
        </p:txBody>
      </p:sp>
      <p:cxnSp>
        <p:nvCxnSpPr>
          <p:cNvPr id="170" name="Google Shape;170;p32"/>
          <p:cNvCxnSpPr>
            <a:stCxn id="168" idx="3"/>
            <a:endCxn id="171" idx="1"/>
          </p:cNvCxnSpPr>
          <p:nvPr/>
        </p:nvCxnSpPr>
        <p:spPr>
          <a:xfrm>
            <a:off x="1886486" y="2285988"/>
            <a:ext cx="1260600" cy="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32"/>
          <p:cNvCxnSpPr>
            <a:stCxn id="171" idx="3"/>
            <a:endCxn id="169" idx="2"/>
          </p:cNvCxnSpPr>
          <p:nvPr/>
        </p:nvCxnSpPr>
        <p:spPr>
          <a:xfrm>
            <a:off x="5232861" y="2285998"/>
            <a:ext cx="1409100" cy="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32"/>
          <p:cNvSpPr txBox="1"/>
          <p:nvPr/>
        </p:nvSpPr>
        <p:spPr>
          <a:xfrm>
            <a:off x="5794411" y="1891113"/>
            <a:ext cx="6372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oogle Sans"/>
                <a:ea typeface="Google Sans"/>
                <a:cs typeface="Google Sans"/>
                <a:sym typeface="Google Sans"/>
              </a:rPr>
              <a:t>Yes</a:t>
            </a:r>
            <a:endParaRPr sz="1800">
              <a:latin typeface="Google Sans"/>
              <a:ea typeface="Google Sans"/>
              <a:cs typeface="Google Sans"/>
              <a:sym typeface="Google Sans"/>
            </a:endParaRPr>
          </a:p>
        </p:txBody>
      </p:sp>
      <p:grpSp>
        <p:nvGrpSpPr>
          <p:cNvPr id="174" name="Google Shape;174;p32"/>
          <p:cNvGrpSpPr/>
          <p:nvPr/>
        </p:nvGrpSpPr>
        <p:grpSpPr>
          <a:xfrm>
            <a:off x="3146961" y="1729798"/>
            <a:ext cx="2085900" cy="1112400"/>
            <a:chOff x="4190450" y="1348986"/>
            <a:chExt cx="2085900" cy="1112400"/>
          </a:xfrm>
        </p:grpSpPr>
        <p:sp>
          <p:nvSpPr>
            <p:cNvPr id="171" name="Google Shape;171;p32"/>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Google Sans"/>
                <a:ea typeface="Google Sans"/>
                <a:cs typeface="Google Sans"/>
                <a:sym typeface="Google Sans"/>
              </a:endParaRPr>
            </a:p>
          </p:txBody>
        </p:sp>
        <p:sp>
          <p:nvSpPr>
            <p:cNvPr id="175" name="Google Shape;175;p32"/>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ogle Sans"/>
                  <a:ea typeface="Google Sans"/>
                  <a:cs typeface="Google Sans"/>
                  <a:sym typeface="Google Sans"/>
                </a:rPr>
                <a:t>&lt; 10</a:t>
              </a:r>
              <a:endParaRPr sz="2200">
                <a:solidFill>
                  <a:schemeClr val="dk1"/>
                </a:solidFill>
                <a:latin typeface="Google Sans"/>
                <a:ea typeface="Google Sans"/>
                <a:cs typeface="Google Sans"/>
                <a:sym typeface="Google Sans"/>
              </a:endParaRPr>
            </a:p>
          </p:txBody>
        </p:sp>
      </p:grpSp>
      <p:sp>
        <p:nvSpPr>
          <p:cNvPr id="176" name="Google Shape;176;p32"/>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Perception of Artificial Neuron</a:t>
            </a:r>
            <a:endParaRPr b="0"/>
          </a:p>
        </p:txBody>
      </p:sp>
      <p:sp>
        <p:nvSpPr>
          <p:cNvPr id="177" name="Google Shape;177;p32"/>
          <p:cNvSpPr/>
          <p:nvPr/>
        </p:nvSpPr>
        <p:spPr>
          <a:xfrm>
            <a:off x="2520561" y="4073513"/>
            <a:ext cx="3338700" cy="4938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Google Sans"/>
                <a:ea typeface="Google Sans"/>
                <a:cs typeface="Google Sans"/>
                <a:sym typeface="Google Sans"/>
              </a:rPr>
              <a:t>Do not activate neuron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p:nvPr/>
        </p:nvSpPr>
        <p:spPr>
          <a:xfrm>
            <a:off x="6640540" y="1556666"/>
            <a:ext cx="1523700" cy="14574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99999"/>
                </a:solidFill>
                <a:latin typeface="Google Sans"/>
                <a:ea typeface="Google Sans"/>
                <a:cs typeface="Google Sans"/>
                <a:sym typeface="Google Sans"/>
              </a:rPr>
              <a:t>Activate              Neuron</a:t>
            </a:r>
            <a:endParaRPr sz="1800">
              <a:solidFill>
                <a:srgbClr val="999999"/>
              </a:solidFill>
              <a:latin typeface="Google Sans"/>
              <a:ea typeface="Google Sans"/>
              <a:cs typeface="Google Sans"/>
              <a:sym typeface="Google Sans"/>
            </a:endParaRPr>
          </a:p>
        </p:txBody>
      </p:sp>
      <p:cxnSp>
        <p:nvCxnSpPr>
          <p:cNvPr id="183" name="Google Shape;183;p33"/>
          <p:cNvCxnSpPr>
            <a:stCxn id="184" idx="6"/>
            <a:endCxn id="185" idx="1"/>
          </p:cNvCxnSpPr>
          <p:nvPr/>
        </p:nvCxnSpPr>
        <p:spPr>
          <a:xfrm>
            <a:off x="1968275" y="2276976"/>
            <a:ext cx="1177200" cy="84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33"/>
          <p:cNvCxnSpPr>
            <a:stCxn id="185" idx="2"/>
            <a:endCxn id="187" idx="0"/>
          </p:cNvCxnSpPr>
          <p:nvPr/>
        </p:nvCxnSpPr>
        <p:spPr>
          <a:xfrm>
            <a:off x="4188425" y="2841576"/>
            <a:ext cx="0" cy="12312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33"/>
          <p:cNvSpPr txBox="1"/>
          <p:nvPr/>
        </p:nvSpPr>
        <p:spPr>
          <a:xfrm>
            <a:off x="3715499" y="2957757"/>
            <a:ext cx="531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oogle Sans"/>
                <a:ea typeface="Google Sans"/>
                <a:cs typeface="Google Sans"/>
                <a:sym typeface="Google Sans"/>
              </a:rPr>
              <a:t>No</a:t>
            </a:r>
            <a:endParaRPr sz="1800">
              <a:latin typeface="Google Sans"/>
              <a:ea typeface="Google Sans"/>
              <a:cs typeface="Google Sans"/>
              <a:sym typeface="Google Sans"/>
            </a:endParaRPr>
          </a:p>
        </p:txBody>
      </p:sp>
      <p:grpSp>
        <p:nvGrpSpPr>
          <p:cNvPr id="189" name="Google Shape;189;p33"/>
          <p:cNvGrpSpPr/>
          <p:nvPr/>
        </p:nvGrpSpPr>
        <p:grpSpPr>
          <a:xfrm>
            <a:off x="3145475" y="1729176"/>
            <a:ext cx="2085900" cy="1112400"/>
            <a:chOff x="4190450" y="1348986"/>
            <a:chExt cx="2085900" cy="1112400"/>
          </a:xfrm>
        </p:grpSpPr>
        <p:sp>
          <p:nvSpPr>
            <p:cNvPr id="185" name="Google Shape;185;p33"/>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Google Sans"/>
                <a:ea typeface="Google Sans"/>
                <a:cs typeface="Google Sans"/>
                <a:sym typeface="Google Sans"/>
              </a:endParaRPr>
            </a:p>
          </p:txBody>
        </p:sp>
        <p:sp>
          <p:nvSpPr>
            <p:cNvPr id="190" name="Google Shape;190;p33"/>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ogle Sans"/>
                  <a:ea typeface="Google Sans"/>
                  <a:cs typeface="Google Sans"/>
                  <a:sym typeface="Google Sans"/>
                </a:rPr>
                <a:t>Has a curve?</a:t>
              </a:r>
              <a:endParaRPr sz="3600">
                <a:solidFill>
                  <a:schemeClr val="dk1"/>
                </a:solidFill>
                <a:latin typeface="Google Sans"/>
                <a:ea typeface="Google Sans"/>
                <a:cs typeface="Google Sans"/>
                <a:sym typeface="Google Sans"/>
              </a:endParaRPr>
            </a:p>
          </p:txBody>
        </p:sp>
      </p:grpSp>
      <p:sp>
        <p:nvSpPr>
          <p:cNvPr id="191" name="Google Shape;191;p33"/>
          <p:cNvSpPr/>
          <p:nvPr/>
        </p:nvSpPr>
        <p:spPr>
          <a:xfrm>
            <a:off x="979750" y="1783091"/>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33"/>
          <p:cNvGrpSpPr/>
          <p:nvPr/>
        </p:nvGrpSpPr>
        <p:grpSpPr>
          <a:xfrm>
            <a:off x="1192461" y="1977793"/>
            <a:ext cx="418200" cy="723000"/>
            <a:chOff x="1704036" y="1657802"/>
            <a:chExt cx="418200" cy="723000"/>
          </a:xfrm>
        </p:grpSpPr>
        <p:sp>
          <p:nvSpPr>
            <p:cNvPr id="193" name="Google Shape;193;p33"/>
            <p:cNvSpPr/>
            <p:nvPr/>
          </p:nvSpPr>
          <p:spPr>
            <a:xfrm>
              <a:off x="17040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18564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20088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2008836" y="18102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2008836"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2008836"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2008836"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3"/>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Perception of Artificial Neuron</a:t>
            </a:r>
            <a:endParaRPr b="0"/>
          </a:p>
        </p:txBody>
      </p:sp>
      <p:sp>
        <p:nvSpPr>
          <p:cNvPr id="187" name="Google Shape;187;p33"/>
          <p:cNvSpPr/>
          <p:nvPr/>
        </p:nvSpPr>
        <p:spPr>
          <a:xfrm>
            <a:off x="2519075" y="4072891"/>
            <a:ext cx="3338700" cy="493800"/>
          </a:xfrm>
          <a:prstGeom prst="roundRect">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Do not activate neuron</a:t>
            </a:r>
            <a:endParaRPr/>
          </a:p>
        </p:txBody>
      </p:sp>
      <p:sp>
        <p:nvSpPr>
          <p:cNvPr id="201" name="Google Shape;201;p33"/>
          <p:cNvSpPr/>
          <p:nvPr/>
        </p:nvSpPr>
        <p:spPr>
          <a:xfrm>
            <a:off x="1040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11924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13448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14972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16496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1802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1040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16496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1802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1040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11924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13448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16496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1802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1040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11924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13448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16496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1802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1040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11924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13448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16496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1802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1040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11924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13448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16496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a:off x="1802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1040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11924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13448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a:off x="14972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16496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1802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p:nvPr/>
        </p:nvSpPr>
        <p:spPr>
          <a:xfrm>
            <a:off x="6640540" y="1557287"/>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Activate              Neuron</a:t>
            </a:r>
            <a:endParaRPr sz="1800">
              <a:latin typeface="Google Sans"/>
              <a:ea typeface="Google Sans"/>
              <a:cs typeface="Google Sans"/>
              <a:sym typeface="Google Sans"/>
            </a:endParaRPr>
          </a:p>
        </p:txBody>
      </p:sp>
      <p:cxnSp>
        <p:nvCxnSpPr>
          <p:cNvPr id="241" name="Google Shape;241;p34"/>
          <p:cNvCxnSpPr>
            <a:stCxn id="242" idx="6"/>
            <a:endCxn id="243" idx="1"/>
          </p:cNvCxnSpPr>
          <p:nvPr/>
        </p:nvCxnSpPr>
        <p:spPr>
          <a:xfrm>
            <a:off x="1968275" y="2277598"/>
            <a:ext cx="1177200" cy="84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34"/>
          <p:cNvCxnSpPr>
            <a:stCxn id="243" idx="3"/>
            <a:endCxn id="240" idx="2"/>
          </p:cNvCxnSpPr>
          <p:nvPr/>
        </p:nvCxnSpPr>
        <p:spPr>
          <a:xfrm>
            <a:off x="5231375" y="2285998"/>
            <a:ext cx="1409100" cy="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34"/>
          <p:cNvSpPr txBox="1"/>
          <p:nvPr/>
        </p:nvSpPr>
        <p:spPr>
          <a:xfrm>
            <a:off x="5792925" y="1891113"/>
            <a:ext cx="6372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oogle Sans"/>
                <a:ea typeface="Google Sans"/>
                <a:cs typeface="Google Sans"/>
                <a:sym typeface="Google Sans"/>
              </a:rPr>
              <a:t>Yes</a:t>
            </a:r>
            <a:endParaRPr sz="1800">
              <a:latin typeface="Google Sans"/>
              <a:ea typeface="Google Sans"/>
              <a:cs typeface="Google Sans"/>
              <a:sym typeface="Google Sans"/>
            </a:endParaRPr>
          </a:p>
        </p:txBody>
      </p:sp>
      <p:grpSp>
        <p:nvGrpSpPr>
          <p:cNvPr id="246" name="Google Shape;246;p34"/>
          <p:cNvGrpSpPr/>
          <p:nvPr/>
        </p:nvGrpSpPr>
        <p:grpSpPr>
          <a:xfrm>
            <a:off x="3145475" y="1729798"/>
            <a:ext cx="2085900" cy="1112400"/>
            <a:chOff x="4190450" y="1348986"/>
            <a:chExt cx="2085900" cy="1112400"/>
          </a:xfrm>
        </p:grpSpPr>
        <p:sp>
          <p:nvSpPr>
            <p:cNvPr id="243" name="Google Shape;243;p34"/>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Google Sans"/>
                <a:ea typeface="Google Sans"/>
                <a:cs typeface="Google Sans"/>
                <a:sym typeface="Google Sans"/>
              </a:endParaRPr>
            </a:p>
          </p:txBody>
        </p:sp>
        <p:sp>
          <p:nvSpPr>
            <p:cNvPr id="247" name="Google Shape;247;p34"/>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ogle Sans"/>
                  <a:ea typeface="Google Sans"/>
                  <a:cs typeface="Google Sans"/>
                  <a:sym typeface="Google Sans"/>
                </a:rPr>
                <a:t>Has a curve?</a:t>
              </a:r>
              <a:endParaRPr sz="2200">
                <a:solidFill>
                  <a:schemeClr val="dk1"/>
                </a:solidFill>
                <a:latin typeface="Google Sans"/>
                <a:ea typeface="Google Sans"/>
                <a:cs typeface="Google Sans"/>
                <a:sym typeface="Google Sans"/>
              </a:endParaRPr>
            </a:p>
          </p:txBody>
        </p:sp>
      </p:grpSp>
      <p:sp>
        <p:nvSpPr>
          <p:cNvPr id="248" name="Google Shape;248;p34"/>
          <p:cNvSpPr/>
          <p:nvPr/>
        </p:nvSpPr>
        <p:spPr>
          <a:xfrm>
            <a:off x="979750" y="1783713"/>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4"/>
          <p:cNvGrpSpPr/>
          <p:nvPr/>
        </p:nvGrpSpPr>
        <p:grpSpPr>
          <a:xfrm>
            <a:off x="1342086" y="1978415"/>
            <a:ext cx="423745" cy="723000"/>
            <a:chOff x="2008836" y="1657802"/>
            <a:chExt cx="423745" cy="723000"/>
          </a:xfrm>
        </p:grpSpPr>
        <p:sp>
          <p:nvSpPr>
            <p:cNvPr id="250" name="Google Shape;250;p34"/>
            <p:cNvSpPr/>
            <p:nvPr/>
          </p:nvSpPr>
          <p:spPr>
            <a:xfrm>
              <a:off x="21612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0088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2008836" y="18102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0143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1667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3191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014381"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319181"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0143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21667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23191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23136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34"/>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Perception of Artificial Neuron</a:t>
            </a:r>
            <a:endParaRPr b="0"/>
          </a:p>
        </p:txBody>
      </p:sp>
      <p:sp>
        <p:nvSpPr>
          <p:cNvPr id="263" name="Google Shape;263;p34"/>
          <p:cNvSpPr/>
          <p:nvPr/>
        </p:nvSpPr>
        <p:spPr>
          <a:xfrm>
            <a:off x="2519075" y="4073513"/>
            <a:ext cx="3338700" cy="4938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Google Sans"/>
                <a:ea typeface="Google Sans"/>
                <a:cs typeface="Google Sans"/>
                <a:sym typeface="Google Sans"/>
              </a:rPr>
              <a:t>Do not activate neuron</a:t>
            </a:r>
            <a:endParaRPr/>
          </a:p>
        </p:txBody>
      </p:sp>
      <p:sp>
        <p:nvSpPr>
          <p:cNvPr id="264" name="Google Shape;264;p34"/>
          <p:cNvSpPr/>
          <p:nvPr/>
        </p:nvSpPr>
        <p:spPr>
          <a:xfrm>
            <a:off x="1040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11924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13448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14972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16496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1802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1040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11924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1802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040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11924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4972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6496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802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040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1924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1802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1040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11924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14972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1802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1040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1924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1802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1040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11924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3448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4972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16496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1802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5"/>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b="1" lang="en" sz="1400">
                <a:solidFill>
                  <a:schemeClr val="dk2"/>
                </a:solidFill>
                <a:latin typeface="Roboto"/>
                <a:ea typeface="Roboto"/>
                <a:cs typeface="Roboto"/>
                <a:sym typeface="Roboto"/>
              </a:rPr>
              <a:t>S</a:t>
            </a:r>
            <a:r>
              <a:rPr b="1" lang="en" sz="1400">
                <a:solidFill>
                  <a:schemeClr val="dk2"/>
                </a:solidFill>
                <a:latin typeface="Roboto"/>
                <a:ea typeface="Roboto"/>
                <a:cs typeface="Roboto"/>
                <a:sym typeface="Roboto"/>
              </a:rPr>
              <a:t>igmoid</a:t>
            </a:r>
            <a:r>
              <a:rPr lang="en" sz="1400">
                <a:solidFill>
                  <a:schemeClr val="dk2"/>
                </a:solidFill>
                <a:latin typeface="Roboto Light"/>
                <a:ea typeface="Roboto Light"/>
                <a:cs typeface="Roboto Light"/>
                <a:sym typeface="Roboto Light"/>
              </a:rPr>
              <a:t> activation function converts the weighted sum to a value between </a:t>
            </a:r>
            <a:r>
              <a:rPr b="1" lang="en" sz="1400">
                <a:solidFill>
                  <a:schemeClr val="dk2"/>
                </a:solidFill>
                <a:latin typeface="Roboto"/>
                <a:ea typeface="Roboto"/>
                <a:cs typeface="Roboto"/>
                <a:sym typeface="Roboto"/>
              </a:rPr>
              <a:t>0</a:t>
            </a:r>
            <a:r>
              <a:rPr lang="en" sz="1400">
                <a:solidFill>
                  <a:schemeClr val="dk2"/>
                </a:solidFill>
                <a:latin typeface="Roboto Light"/>
                <a:ea typeface="Roboto Light"/>
                <a:cs typeface="Roboto Light"/>
                <a:sym typeface="Roboto Light"/>
              </a:rPr>
              <a:t> and </a:t>
            </a:r>
            <a:r>
              <a:rPr b="1" lang="en" sz="1400">
                <a:solidFill>
                  <a:schemeClr val="dk2"/>
                </a:solidFill>
                <a:latin typeface="Roboto"/>
                <a:ea typeface="Roboto"/>
                <a:cs typeface="Roboto"/>
                <a:sym typeface="Roboto"/>
              </a:rPr>
              <a:t>1</a:t>
            </a:r>
            <a:r>
              <a:rPr lang="en" sz="1400">
                <a:solidFill>
                  <a:schemeClr val="dk2"/>
                </a:solidFill>
                <a:latin typeface="Roboto Light"/>
                <a:ea typeface="Roboto Light"/>
                <a:cs typeface="Roboto Light"/>
                <a:sym typeface="Roboto Light"/>
              </a:rPr>
              <a:t>.</a:t>
            </a:r>
            <a:endParaRPr sz="1400">
              <a:solidFill>
                <a:schemeClr val="dk2"/>
              </a:solidFill>
              <a:latin typeface="Roboto Light"/>
              <a:ea typeface="Roboto Light"/>
              <a:cs typeface="Roboto Light"/>
              <a:sym typeface="Roboto Light"/>
            </a:endParaRPr>
          </a:p>
          <a:p>
            <a:pPr indent="0" lvl="0" marL="0" rtl="0" algn="l">
              <a:spcBef>
                <a:spcPts val="1600"/>
              </a:spcBef>
              <a:spcAft>
                <a:spcPts val="0"/>
              </a:spcAft>
              <a:buNone/>
            </a:pPr>
            <a:r>
              <a:t/>
            </a:r>
            <a:endParaRPr sz="1400">
              <a:solidFill>
                <a:schemeClr val="dk2"/>
              </a:solidFill>
              <a:latin typeface="Roboto Light"/>
              <a:ea typeface="Roboto Light"/>
              <a:cs typeface="Roboto Light"/>
              <a:sym typeface="Roboto Light"/>
            </a:endParaRPr>
          </a:p>
          <a:p>
            <a:pPr indent="0" lvl="0" marL="0" rtl="0" algn="l">
              <a:spcBef>
                <a:spcPts val="1600"/>
              </a:spcBef>
              <a:spcAft>
                <a:spcPts val="0"/>
              </a:spcAft>
              <a:buNone/>
            </a:pPr>
            <a:r>
              <a:t/>
            </a:r>
            <a:endParaRPr sz="1400">
              <a:solidFill>
                <a:schemeClr val="dk2"/>
              </a:solidFill>
              <a:latin typeface="Roboto Light"/>
              <a:ea typeface="Roboto Light"/>
              <a:cs typeface="Roboto Light"/>
              <a:sym typeface="Roboto Light"/>
            </a:endParaRPr>
          </a:p>
          <a:p>
            <a:pPr indent="0" lvl="0" marL="0" rtl="0" algn="l">
              <a:spcBef>
                <a:spcPts val="1600"/>
              </a:spcBef>
              <a:spcAft>
                <a:spcPts val="0"/>
              </a:spcAft>
              <a:buNone/>
            </a:pPr>
            <a:r>
              <a:t/>
            </a:r>
            <a:endParaRPr sz="1400">
              <a:solidFill>
                <a:schemeClr val="dk2"/>
              </a:solidFill>
              <a:latin typeface="Roboto Light"/>
              <a:ea typeface="Roboto Light"/>
              <a:cs typeface="Roboto Light"/>
              <a:sym typeface="Roboto Light"/>
            </a:endParaRPr>
          </a:p>
          <a:p>
            <a:pPr indent="0" lvl="0" marL="0" rtl="0" algn="l">
              <a:spcBef>
                <a:spcPts val="1600"/>
              </a:spcBef>
              <a:spcAft>
                <a:spcPts val="1600"/>
              </a:spcAft>
              <a:buNone/>
            </a:pPr>
            <a:r>
              <a:rPr b="1" lang="en" sz="1400">
                <a:solidFill>
                  <a:schemeClr val="dk2"/>
                </a:solidFill>
                <a:latin typeface="Roboto"/>
                <a:ea typeface="Roboto"/>
                <a:cs typeface="Roboto"/>
                <a:sym typeface="Roboto"/>
              </a:rPr>
              <a:t>ReLU </a:t>
            </a:r>
            <a:r>
              <a:rPr lang="en" sz="1400">
                <a:solidFill>
                  <a:schemeClr val="dk2"/>
                </a:solidFill>
                <a:latin typeface="Roboto Light"/>
                <a:ea typeface="Roboto Light"/>
                <a:cs typeface="Roboto Light"/>
                <a:sym typeface="Roboto Light"/>
              </a:rPr>
              <a:t>(Rectified Linear Unit) activation function often works a little better than a smooth function like the sigmoid, while also being significantly easier to compute.</a:t>
            </a:r>
            <a:endParaRPr sz="1400">
              <a:solidFill>
                <a:schemeClr val="dk2"/>
              </a:solidFill>
              <a:latin typeface="Roboto Light"/>
              <a:ea typeface="Roboto Light"/>
              <a:cs typeface="Roboto Light"/>
              <a:sym typeface="Roboto Light"/>
            </a:endParaRPr>
          </a:p>
        </p:txBody>
      </p:sp>
      <p:pic>
        <p:nvPicPr>
          <p:cNvPr id="299" name="Google Shape;299;p35"/>
          <p:cNvPicPr preferRelativeResize="0"/>
          <p:nvPr/>
        </p:nvPicPr>
        <p:blipFill>
          <a:blip r:embed="rId3">
            <a:alphaModFix/>
          </a:blip>
          <a:stretch>
            <a:fillRect/>
          </a:stretch>
        </p:blipFill>
        <p:spPr>
          <a:xfrm>
            <a:off x="2106225" y="1504225"/>
            <a:ext cx="1913330" cy="877750"/>
          </a:xfrm>
          <a:prstGeom prst="rect">
            <a:avLst/>
          </a:prstGeom>
          <a:noFill/>
          <a:ln>
            <a:noFill/>
          </a:ln>
        </p:spPr>
      </p:pic>
      <p:pic>
        <p:nvPicPr>
          <p:cNvPr id="300" name="Google Shape;300;p35"/>
          <p:cNvPicPr preferRelativeResize="0"/>
          <p:nvPr/>
        </p:nvPicPr>
        <p:blipFill>
          <a:blip r:embed="rId4">
            <a:alphaModFix/>
          </a:blip>
          <a:stretch>
            <a:fillRect/>
          </a:stretch>
        </p:blipFill>
        <p:spPr>
          <a:xfrm>
            <a:off x="2104963" y="3777326"/>
            <a:ext cx="1913325" cy="439534"/>
          </a:xfrm>
          <a:prstGeom prst="rect">
            <a:avLst/>
          </a:prstGeom>
          <a:noFill/>
          <a:ln>
            <a:noFill/>
          </a:ln>
        </p:spPr>
      </p:pic>
      <p:sp>
        <p:nvSpPr>
          <p:cNvPr id="301" name="Google Shape;301;p35"/>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Common Activation Functions</a:t>
            </a:r>
            <a:endParaRPr b="0"/>
          </a:p>
        </p:txBody>
      </p:sp>
      <p:sp>
        <p:nvSpPr>
          <p:cNvPr id="302" name="Google Shape;302;p35"/>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5"/>
          <p:cNvPicPr preferRelativeResize="0"/>
          <p:nvPr/>
        </p:nvPicPr>
        <p:blipFill rotWithShape="1">
          <a:blip r:embed="rId5">
            <a:alphaModFix/>
          </a:blip>
          <a:srcRect b="22904" l="1176" r="12310" t="0"/>
          <a:stretch/>
        </p:blipFill>
        <p:spPr>
          <a:xfrm>
            <a:off x="4818725" y="1424937"/>
            <a:ext cx="2045018" cy="1036327"/>
          </a:xfrm>
          <a:prstGeom prst="rect">
            <a:avLst/>
          </a:prstGeom>
          <a:noFill/>
          <a:ln>
            <a:noFill/>
          </a:ln>
        </p:spPr>
      </p:pic>
      <p:pic>
        <p:nvPicPr>
          <p:cNvPr id="305" name="Google Shape;305;p35"/>
          <p:cNvPicPr preferRelativeResize="0"/>
          <p:nvPr/>
        </p:nvPicPr>
        <p:blipFill rotWithShape="1">
          <a:blip r:embed="rId6">
            <a:alphaModFix/>
          </a:blip>
          <a:srcRect b="38661" l="0" r="0" t="6336"/>
          <a:stretch/>
        </p:blipFill>
        <p:spPr>
          <a:xfrm>
            <a:off x="4818725" y="3478912"/>
            <a:ext cx="2045025" cy="10363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9" name="Shape 309"/>
        <p:cNvGrpSpPr/>
        <p:nvPr/>
      </p:nvGrpSpPr>
      <p:grpSpPr>
        <a:xfrm>
          <a:off x="0" y="0"/>
          <a:ext cx="0" cy="0"/>
          <a:chOff x="0" y="0"/>
          <a:chExt cx="0" cy="0"/>
        </a:xfrm>
      </p:grpSpPr>
      <p:grpSp>
        <p:nvGrpSpPr>
          <p:cNvPr id="310" name="Google Shape;310;p36"/>
          <p:cNvGrpSpPr/>
          <p:nvPr/>
        </p:nvGrpSpPr>
        <p:grpSpPr>
          <a:xfrm>
            <a:off x="3966175" y="491353"/>
            <a:ext cx="4342925" cy="4160796"/>
            <a:chOff x="3876913" y="594078"/>
            <a:chExt cx="4342925" cy="4160796"/>
          </a:xfrm>
        </p:grpSpPr>
        <p:pic>
          <p:nvPicPr>
            <p:cNvPr id="311" name="Google Shape;311;p36"/>
            <p:cNvPicPr preferRelativeResize="0"/>
            <p:nvPr/>
          </p:nvPicPr>
          <p:blipFill>
            <a:blip r:embed="rId4">
              <a:alphaModFix/>
            </a:blip>
            <a:stretch>
              <a:fillRect/>
            </a:stretch>
          </p:blipFill>
          <p:spPr>
            <a:xfrm>
              <a:off x="3876913" y="594078"/>
              <a:ext cx="4342925" cy="4160796"/>
            </a:xfrm>
            <a:prstGeom prst="rect">
              <a:avLst/>
            </a:prstGeom>
            <a:noFill/>
            <a:ln>
              <a:noFill/>
            </a:ln>
          </p:spPr>
        </p:pic>
        <p:sp>
          <p:nvSpPr>
            <p:cNvPr id="312" name="Google Shape;312;p36"/>
            <p:cNvSpPr/>
            <p:nvPr/>
          </p:nvSpPr>
          <p:spPr>
            <a:xfrm>
              <a:off x="3975861" y="743150"/>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3975961" y="1255341"/>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3975861" y="1788409"/>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3975961" y="2278252"/>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3975861" y="2800550"/>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3975961" y="3312741"/>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3975861" y="3845809"/>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3975961" y="4335652"/>
              <a:ext cx="258600" cy="25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0" name="Google Shape;320;p36"/>
          <p:cNvCxnSpPr>
            <a:stCxn id="321" idx="3"/>
            <a:endCxn id="319" idx="2"/>
          </p:cNvCxnSpPr>
          <p:nvPr/>
        </p:nvCxnSpPr>
        <p:spPr>
          <a:xfrm>
            <a:off x="2066344" y="2324881"/>
            <a:ext cx="1998900" cy="2037300"/>
          </a:xfrm>
          <a:prstGeom prst="curvedConnector3">
            <a:avLst>
              <a:gd fmla="val 49999" name="adj1"/>
            </a:avLst>
          </a:prstGeom>
          <a:noFill/>
          <a:ln cap="flat" cmpd="sng" w="28575">
            <a:solidFill>
              <a:srgbClr val="FFBCA7"/>
            </a:solidFill>
            <a:prstDash val="solid"/>
            <a:round/>
            <a:headEnd len="med" w="med" type="none"/>
            <a:tailEnd len="med" w="med" type="none"/>
          </a:ln>
        </p:spPr>
      </p:cxnSp>
      <p:cxnSp>
        <p:nvCxnSpPr>
          <p:cNvPr id="322" name="Google Shape;322;p36"/>
          <p:cNvCxnSpPr>
            <a:stCxn id="321" idx="3"/>
            <a:endCxn id="318" idx="2"/>
          </p:cNvCxnSpPr>
          <p:nvPr/>
        </p:nvCxnSpPr>
        <p:spPr>
          <a:xfrm>
            <a:off x="2066344" y="2324881"/>
            <a:ext cx="1998900" cy="1547400"/>
          </a:xfrm>
          <a:prstGeom prst="curvedConnector3">
            <a:avLst>
              <a:gd fmla="val 49997" name="adj1"/>
            </a:avLst>
          </a:prstGeom>
          <a:noFill/>
          <a:ln cap="flat" cmpd="sng" w="28575">
            <a:solidFill>
              <a:srgbClr val="98C9C3"/>
            </a:solidFill>
            <a:prstDash val="solid"/>
            <a:round/>
            <a:headEnd len="med" w="med" type="none"/>
            <a:tailEnd len="med" w="med" type="none"/>
          </a:ln>
        </p:spPr>
      </p:cxnSp>
      <p:cxnSp>
        <p:nvCxnSpPr>
          <p:cNvPr id="323" name="Google Shape;323;p36"/>
          <p:cNvCxnSpPr>
            <a:stCxn id="321" idx="3"/>
            <a:endCxn id="317" idx="2"/>
          </p:cNvCxnSpPr>
          <p:nvPr/>
        </p:nvCxnSpPr>
        <p:spPr>
          <a:xfrm>
            <a:off x="2066344" y="2324881"/>
            <a:ext cx="1998900" cy="1014300"/>
          </a:xfrm>
          <a:prstGeom prst="curvedConnector3">
            <a:avLst>
              <a:gd fmla="val 49999" name="adj1"/>
            </a:avLst>
          </a:prstGeom>
          <a:noFill/>
          <a:ln cap="flat" cmpd="sng" w="28575">
            <a:solidFill>
              <a:srgbClr val="98C9C3"/>
            </a:solidFill>
            <a:prstDash val="solid"/>
            <a:round/>
            <a:headEnd len="med" w="med" type="none"/>
            <a:tailEnd len="med" w="med" type="none"/>
          </a:ln>
        </p:spPr>
      </p:cxnSp>
      <p:cxnSp>
        <p:nvCxnSpPr>
          <p:cNvPr id="324" name="Google Shape;324;p36"/>
          <p:cNvCxnSpPr>
            <a:stCxn id="321" idx="3"/>
            <a:endCxn id="312" idx="2"/>
          </p:cNvCxnSpPr>
          <p:nvPr/>
        </p:nvCxnSpPr>
        <p:spPr>
          <a:xfrm flipH="1" rot="10800000">
            <a:off x="2066344" y="769681"/>
            <a:ext cx="1998900" cy="1555200"/>
          </a:xfrm>
          <a:prstGeom prst="curvedConnector3">
            <a:avLst>
              <a:gd fmla="val 49997" name="adj1"/>
            </a:avLst>
          </a:prstGeom>
          <a:noFill/>
          <a:ln cap="flat" cmpd="sng" w="28575">
            <a:solidFill>
              <a:srgbClr val="98C9C3"/>
            </a:solidFill>
            <a:prstDash val="solid"/>
            <a:round/>
            <a:headEnd len="med" w="med" type="none"/>
            <a:tailEnd len="med" w="med" type="none"/>
          </a:ln>
        </p:spPr>
      </p:cxnSp>
      <p:cxnSp>
        <p:nvCxnSpPr>
          <p:cNvPr id="325" name="Google Shape;325;p36"/>
          <p:cNvCxnSpPr>
            <a:stCxn id="321" idx="3"/>
            <a:endCxn id="313" idx="2"/>
          </p:cNvCxnSpPr>
          <p:nvPr/>
        </p:nvCxnSpPr>
        <p:spPr>
          <a:xfrm flipH="1" rot="10800000">
            <a:off x="2066344" y="1281781"/>
            <a:ext cx="1998900" cy="1043100"/>
          </a:xfrm>
          <a:prstGeom prst="curvedConnector3">
            <a:avLst>
              <a:gd fmla="val 49999" name="adj1"/>
            </a:avLst>
          </a:prstGeom>
          <a:noFill/>
          <a:ln cap="flat" cmpd="sng" w="28575">
            <a:solidFill>
              <a:srgbClr val="98C9C3"/>
            </a:solidFill>
            <a:prstDash val="solid"/>
            <a:round/>
            <a:headEnd len="med" w="med" type="none"/>
            <a:tailEnd len="med" w="med" type="none"/>
          </a:ln>
        </p:spPr>
      </p:cxnSp>
      <p:cxnSp>
        <p:nvCxnSpPr>
          <p:cNvPr id="326" name="Google Shape;326;p36"/>
          <p:cNvCxnSpPr>
            <a:stCxn id="321" idx="3"/>
            <a:endCxn id="314" idx="2"/>
          </p:cNvCxnSpPr>
          <p:nvPr/>
        </p:nvCxnSpPr>
        <p:spPr>
          <a:xfrm flipH="1" rot="10800000">
            <a:off x="2066344" y="1814881"/>
            <a:ext cx="1998900" cy="510000"/>
          </a:xfrm>
          <a:prstGeom prst="curvedConnector3">
            <a:avLst>
              <a:gd fmla="val 49997" name="adj1"/>
            </a:avLst>
          </a:prstGeom>
          <a:noFill/>
          <a:ln cap="flat" cmpd="sng" w="28575">
            <a:solidFill>
              <a:srgbClr val="FFBCA7"/>
            </a:solidFill>
            <a:prstDash val="solid"/>
            <a:round/>
            <a:headEnd len="med" w="med" type="none"/>
            <a:tailEnd len="med" w="med" type="none"/>
          </a:ln>
        </p:spPr>
      </p:cxnSp>
      <p:cxnSp>
        <p:nvCxnSpPr>
          <p:cNvPr id="327" name="Google Shape;327;p36"/>
          <p:cNvCxnSpPr>
            <a:stCxn id="321" idx="3"/>
            <a:endCxn id="315" idx="2"/>
          </p:cNvCxnSpPr>
          <p:nvPr/>
        </p:nvCxnSpPr>
        <p:spPr>
          <a:xfrm flipH="1" rot="10800000">
            <a:off x="2066344" y="2304781"/>
            <a:ext cx="1998900" cy="20100"/>
          </a:xfrm>
          <a:prstGeom prst="curvedConnector3">
            <a:avLst>
              <a:gd fmla="val 49999" name="adj1"/>
            </a:avLst>
          </a:prstGeom>
          <a:noFill/>
          <a:ln cap="flat" cmpd="sng" w="28575">
            <a:solidFill>
              <a:srgbClr val="98C9C3"/>
            </a:solidFill>
            <a:prstDash val="solid"/>
            <a:round/>
            <a:headEnd len="med" w="med" type="none"/>
            <a:tailEnd len="med" w="med" type="none"/>
          </a:ln>
        </p:spPr>
      </p:cxnSp>
      <p:cxnSp>
        <p:nvCxnSpPr>
          <p:cNvPr id="328" name="Google Shape;328;p36"/>
          <p:cNvCxnSpPr>
            <a:stCxn id="321" idx="3"/>
            <a:endCxn id="316" idx="2"/>
          </p:cNvCxnSpPr>
          <p:nvPr/>
        </p:nvCxnSpPr>
        <p:spPr>
          <a:xfrm>
            <a:off x="2066344" y="2324881"/>
            <a:ext cx="1998900" cy="502200"/>
          </a:xfrm>
          <a:prstGeom prst="curvedConnector3">
            <a:avLst>
              <a:gd fmla="val 49997" name="adj1"/>
            </a:avLst>
          </a:prstGeom>
          <a:noFill/>
          <a:ln cap="flat" cmpd="sng" w="28575">
            <a:solidFill>
              <a:srgbClr val="98C9C3"/>
            </a:solidFill>
            <a:prstDash val="solid"/>
            <a:round/>
            <a:headEnd len="med" w="med" type="none"/>
            <a:tailEnd len="med" w="med" type="none"/>
          </a:ln>
        </p:spPr>
      </p:cxnSp>
      <p:pic>
        <p:nvPicPr>
          <p:cNvPr id="321" name="Google Shape;321;p36"/>
          <p:cNvPicPr preferRelativeResize="0"/>
          <p:nvPr/>
        </p:nvPicPr>
        <p:blipFill>
          <a:blip r:embed="rId5">
            <a:alphaModFix/>
          </a:blip>
          <a:stretch>
            <a:fillRect/>
          </a:stretch>
        </p:blipFill>
        <p:spPr>
          <a:xfrm>
            <a:off x="889144" y="1736281"/>
            <a:ext cx="1177200" cy="1177200"/>
          </a:xfrm>
          <a:prstGeom prst="rect">
            <a:avLst/>
          </a:prstGeom>
          <a:noFill/>
          <a:ln>
            <a:noFill/>
          </a:ln>
        </p:spPr>
      </p:pic>
      <p:sp>
        <p:nvSpPr>
          <p:cNvPr id="329" name="Google Shape;329;p36"/>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latin typeface="Google Sans"/>
                <a:ea typeface="Google Sans"/>
                <a:cs typeface="Google Sans"/>
                <a:sym typeface="Google Sans"/>
              </a:rPr>
              <a:t>Image adapted from </a:t>
            </a:r>
            <a:r>
              <a:rPr i="1" lang="en" sz="1000" u="sng">
                <a:solidFill>
                  <a:srgbClr val="1973E8"/>
                </a:solidFill>
                <a:latin typeface="Google Sans"/>
                <a:ea typeface="Google Sans"/>
                <a:cs typeface="Google Sans"/>
                <a:sym typeface="Google Sans"/>
                <a:hlinkClick r:id="rId6"/>
              </a:rPr>
              <a:t>Distill.pub article</a:t>
            </a:r>
            <a:r>
              <a:rPr i="1" lang="en" sz="1000">
                <a:latin typeface="Google Sans"/>
                <a:ea typeface="Google Sans"/>
                <a:cs typeface="Google Sans"/>
                <a:sym typeface="Google Sans"/>
              </a:rPr>
              <a:t> by Chris Olah et al.</a:t>
            </a:r>
            <a:endParaRPr i="1"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